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300" r:id="rId2"/>
    <p:sldId id="332" r:id="rId3"/>
    <p:sldId id="356" r:id="rId4"/>
    <p:sldId id="333" r:id="rId5"/>
    <p:sldId id="334" r:id="rId6"/>
    <p:sldId id="335" r:id="rId7"/>
    <p:sldId id="336" r:id="rId8"/>
    <p:sldId id="337" r:id="rId9"/>
    <p:sldId id="338" r:id="rId10"/>
    <p:sldId id="339" r:id="rId11"/>
    <p:sldId id="340" r:id="rId12"/>
    <p:sldId id="355" r:id="rId13"/>
    <p:sldId id="358" r:id="rId14"/>
    <p:sldId id="366" r:id="rId15"/>
    <p:sldId id="359" r:id="rId16"/>
    <p:sldId id="357" r:id="rId17"/>
    <p:sldId id="341" r:id="rId18"/>
    <p:sldId id="342" r:id="rId19"/>
    <p:sldId id="343" r:id="rId20"/>
    <p:sldId id="344" r:id="rId21"/>
    <p:sldId id="345" r:id="rId22"/>
    <p:sldId id="346" r:id="rId23"/>
    <p:sldId id="347" r:id="rId24"/>
    <p:sldId id="348" r:id="rId25"/>
    <p:sldId id="349" r:id="rId26"/>
    <p:sldId id="364" r:id="rId27"/>
    <p:sldId id="360" r:id="rId28"/>
    <p:sldId id="350" r:id="rId29"/>
    <p:sldId id="352" r:id="rId30"/>
    <p:sldId id="351" r:id="rId31"/>
    <p:sldId id="362" r:id="rId32"/>
    <p:sldId id="363" r:id="rId33"/>
    <p:sldId id="353" r:id="rId34"/>
    <p:sldId id="361" r:id="rId35"/>
    <p:sldId id="365" r:id="rId36"/>
    <p:sldId id="367" r:id="rId37"/>
    <p:sldId id="369" r:id="rId38"/>
    <p:sldId id="370" r:id="rId39"/>
    <p:sldId id="371" r:id="rId40"/>
    <p:sldId id="368" r:id="rId41"/>
    <p:sldId id="372" r:id="rId42"/>
    <p:sldId id="374" r:id="rId43"/>
    <p:sldId id="375" r:id="rId44"/>
    <p:sldId id="373" r:id="rId45"/>
    <p:sldId id="376" r:id="rId46"/>
    <p:sldId id="377" r:id="rId47"/>
    <p:sldId id="378" r:id="rId48"/>
    <p:sldId id="379" r:id="rId49"/>
    <p:sldId id="380" r:id="rId50"/>
    <p:sldId id="381" r:id="rId51"/>
    <p:sldId id="382" r:id="rId52"/>
    <p:sldId id="384" r:id="rId53"/>
    <p:sldId id="383" r:id="rId54"/>
    <p:sldId id="385" r:id="rId55"/>
    <p:sldId id="387" r:id="rId56"/>
    <p:sldId id="388" r:id="rId57"/>
    <p:sldId id="389" r:id="rId58"/>
    <p:sldId id="386" r:id="rId59"/>
    <p:sldId id="391" r:id="rId60"/>
    <p:sldId id="394" r:id="rId61"/>
    <p:sldId id="393" r:id="rId62"/>
    <p:sldId id="395" r:id="rId63"/>
    <p:sldId id="396" r:id="rId64"/>
    <p:sldId id="392" r:id="rId65"/>
    <p:sldId id="397" r:id="rId66"/>
    <p:sldId id="398" r:id="rId67"/>
    <p:sldId id="399" r:id="rId68"/>
    <p:sldId id="403" r:id="rId69"/>
    <p:sldId id="404" r:id="rId70"/>
    <p:sldId id="400" r:id="rId71"/>
    <p:sldId id="405" r:id="rId72"/>
    <p:sldId id="406" r:id="rId73"/>
    <p:sldId id="390" r:id="rId74"/>
    <p:sldId id="407" r:id="rId75"/>
    <p:sldId id="408" r:id="rId76"/>
    <p:sldId id="409" r:id="rId77"/>
    <p:sldId id="256" r:id="rId78"/>
    <p:sldId id="277" r:id="rId79"/>
    <p:sldId id="289" r:id="rId80"/>
    <p:sldId id="291" r:id="rId81"/>
    <p:sldId id="292" r:id="rId82"/>
    <p:sldId id="296" r:id="rId83"/>
    <p:sldId id="297" r:id="rId84"/>
    <p:sldId id="295" r:id="rId85"/>
    <p:sldId id="290" r:id="rId86"/>
    <p:sldId id="288" r:id="rId87"/>
    <p:sldId id="294" r:id="rId88"/>
    <p:sldId id="257" r:id="rId89"/>
    <p:sldId id="258" r:id="rId90"/>
    <p:sldId id="259" r:id="rId91"/>
    <p:sldId id="263" r:id="rId92"/>
    <p:sldId id="260" r:id="rId93"/>
    <p:sldId id="266" r:id="rId94"/>
    <p:sldId id="261" r:id="rId95"/>
    <p:sldId id="285" r:id="rId96"/>
    <p:sldId id="286" r:id="rId97"/>
    <p:sldId id="284" r:id="rId98"/>
    <p:sldId id="280" r:id="rId99"/>
    <p:sldId id="283" r:id="rId100"/>
    <p:sldId id="281" r:id="rId101"/>
    <p:sldId id="279" r:id="rId102"/>
    <p:sldId id="278" r:id="rId103"/>
    <p:sldId id="272" r:id="rId104"/>
    <p:sldId id="273" r:id="rId105"/>
    <p:sldId id="267" r:id="rId106"/>
    <p:sldId id="268" r:id="rId107"/>
    <p:sldId id="270" r:id="rId108"/>
    <p:sldId id="269" r:id="rId109"/>
    <p:sldId id="271" r:id="rId1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255"/>
    <p:restoredTop sz="93005"/>
  </p:normalViewPr>
  <p:slideViewPr>
    <p:cSldViewPr snapToGrid="0" snapToObjects="1">
      <p:cViewPr varScale="1">
        <p:scale>
          <a:sx n="92" d="100"/>
          <a:sy n="92" d="100"/>
        </p:scale>
        <p:origin x="1888"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7.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8E6667E-7609-1C45-B566-1AD0BB994815}" type="datetimeFigureOut">
              <a:rPr lang="tr-TR" smtClean="0"/>
              <a:t>21.02.2020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2352F19-E1BA-AE43-BA2B-7715B5ABFA75}"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E6667E-7609-1C45-B566-1AD0BB994815}" type="datetimeFigureOut">
              <a:rPr lang="tr-TR" smtClean="0"/>
              <a:t>21.02.2020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2352F19-E1BA-AE43-BA2B-7715B5ABFA75}"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E6667E-7609-1C45-B566-1AD0BB994815}" type="datetimeFigureOut">
              <a:rPr lang="tr-TR" smtClean="0"/>
              <a:t>21.02.2020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2352F19-E1BA-AE43-BA2B-7715B5ABFA75}"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8E6667E-7609-1C45-B566-1AD0BB994815}" type="datetimeFigureOut">
              <a:rPr lang="tr-TR" smtClean="0"/>
              <a:t>21.02.2020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2352F19-E1BA-AE43-BA2B-7715B5ABFA75}"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8E6667E-7609-1C45-B566-1AD0BB994815}" type="datetimeFigureOut">
              <a:rPr lang="tr-TR" smtClean="0"/>
              <a:t>21.02.2020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62352F19-E1BA-AE43-BA2B-7715B5ABFA75}"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8E6667E-7609-1C45-B566-1AD0BB994815}" type="datetimeFigureOut">
              <a:rPr lang="tr-TR" smtClean="0"/>
              <a:t>21.02.2020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62352F19-E1BA-AE43-BA2B-7715B5ABFA75}"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E6667E-7609-1C45-B566-1AD0BB994815}" type="datetimeFigureOut">
              <a:rPr lang="tr-TR" smtClean="0"/>
              <a:t>21.02.2020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62352F19-E1BA-AE43-BA2B-7715B5ABFA75}"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E6667E-7609-1C45-B566-1AD0BB994815}" type="datetimeFigureOut">
              <a:rPr lang="tr-TR" smtClean="0"/>
              <a:t>21.02.2020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2352F19-E1BA-AE43-BA2B-7715B5ABFA75}"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E6667E-7609-1C45-B566-1AD0BB994815}" type="datetimeFigureOut">
              <a:rPr lang="tr-TR" smtClean="0"/>
              <a:t>21.02.2020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2352F19-E1BA-AE43-BA2B-7715B5ABFA75}"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E6667E-7609-1C45-B566-1AD0BB994815}" type="datetimeFigureOut">
              <a:rPr lang="tr-TR" smtClean="0"/>
              <a:t>21.02.2020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2352F19-E1BA-AE43-BA2B-7715B5ABFA75}"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E6667E-7609-1C45-B566-1AD0BB994815}" type="datetimeFigureOut">
              <a:rPr lang="tr-TR" smtClean="0"/>
              <a:t>21.02.2020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2352F19-E1BA-AE43-BA2B-7715B5ABFA75}"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aşlık ve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 için tıklatın</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a:extLst>
              <a:ext uri="{FF2B5EF4-FFF2-40B4-BE49-F238E27FC236}">
                <a16:creationId xmlns:a16="http://schemas.microsoft.com/office/drawing/2014/main" id="{6267D64D-919D-614A-B9E9-68D340C39917}"/>
              </a:ext>
            </a:extLst>
          </p:cNvPr>
          <p:cNvSpPr>
            <a:spLocks noGrp="1"/>
          </p:cNvSpPr>
          <p:nvPr>
            <p:ph type="dt" sz="half" idx="14"/>
          </p:nvPr>
        </p:nvSpPr>
        <p:spPr/>
        <p:txBody>
          <a:bodyPr/>
          <a:lstStyle>
            <a:lvl1pPr algn="r">
              <a:defRPr/>
            </a:lvl1pPr>
          </a:lstStyle>
          <a:p>
            <a:pPr>
              <a:defRPr/>
            </a:pPr>
            <a:fld id="{536111A7-3E91-CF4C-830A-004FA9A9D5AF}" type="datetimeFigureOut">
              <a:rPr lang="en-US"/>
              <a:pPr>
                <a:defRPr/>
              </a:pPr>
              <a:t>2/21/20</a:t>
            </a:fld>
            <a:endParaRPr lang="en-US"/>
          </a:p>
        </p:txBody>
      </p:sp>
      <p:sp>
        <p:nvSpPr>
          <p:cNvPr id="5" name="Footer Placeholder 4">
            <a:extLst>
              <a:ext uri="{FF2B5EF4-FFF2-40B4-BE49-F238E27FC236}">
                <a16:creationId xmlns:a16="http://schemas.microsoft.com/office/drawing/2014/main" id="{0C8DFA99-99D8-DC4B-BEEF-FA60A6FF63D1}"/>
              </a:ext>
            </a:extLst>
          </p:cNvPr>
          <p:cNvSpPr>
            <a:spLocks noGrp="1"/>
          </p:cNvSpPr>
          <p:nvPr>
            <p:ph type="ftr" sz="quarter" idx="15"/>
          </p:nvPr>
        </p:nvSpPr>
        <p:spPr/>
        <p:txBody>
          <a:bodyPr/>
          <a:lstStyle>
            <a:lvl1pPr algn="l" eaLnBrk="0" hangingPunct="0">
              <a:defRPr>
                <a:solidFill>
                  <a:schemeClr val="tx1">
                    <a:lumMod val="50000"/>
                    <a:lumOff val="50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10CD0023-4732-4A41-8B24-236BCBF683D4}"/>
              </a:ext>
            </a:extLst>
          </p:cNvPr>
          <p:cNvSpPr>
            <a:spLocks noGrp="1"/>
          </p:cNvSpPr>
          <p:nvPr>
            <p:ph type="sldNum" sz="quarter" idx="16"/>
          </p:nvPr>
        </p:nvSpPr>
        <p:spPr/>
        <p:txBody>
          <a:bodyPr/>
          <a:lstStyle>
            <a:lvl1pPr>
              <a:defRPr/>
            </a:lvl1pPr>
          </a:lstStyle>
          <a:p>
            <a:fld id="{866A1276-2D21-A344-AE66-3EE299E5CDC6}" type="slidenum">
              <a:rPr lang="en-US" altLang="tr-TR"/>
              <a:pPr/>
              <a:t>‹#›</a:t>
            </a:fld>
            <a:endParaRPr lang="en-US" altLang="tr-TR"/>
          </a:p>
        </p:txBody>
      </p:sp>
    </p:spTree>
    <p:extLst>
      <p:ext uri="{BB962C8B-B14F-4D97-AF65-F5344CB8AC3E}">
        <p14:creationId xmlns:p14="http://schemas.microsoft.com/office/powerpoint/2010/main" val="7156274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52286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cSld name="Başlık, Metin ve Küçük Resim">
    <p:spTree>
      <p:nvGrpSpPr>
        <p:cNvPr id="1" name=""/>
        <p:cNvGrpSpPr/>
        <p:nvPr/>
      </p:nvGrpSpPr>
      <p:grpSpPr>
        <a:xfrm>
          <a:off x="0" y="0"/>
          <a:ext cx="0" cy="0"/>
          <a:chOff x="0" y="0"/>
          <a:chExt cx="0" cy="0"/>
        </a:xfrm>
      </p:grpSpPr>
      <p:sp>
        <p:nvSpPr>
          <p:cNvPr id="2" name="Başlık 1"/>
          <p:cNvSpPr>
            <a:spLocks noGrp="1"/>
          </p:cNvSpPr>
          <p:nvPr>
            <p:ph type="title"/>
          </p:nvPr>
        </p:nvSpPr>
        <p:spPr>
          <a:xfrm>
            <a:off x="685800" y="609600"/>
            <a:ext cx="7772400" cy="1143000"/>
          </a:xfrm>
        </p:spPr>
        <p:txBody>
          <a:bodyPr/>
          <a:lstStyle/>
          <a:p>
            <a:r>
              <a:rPr lang="tr-TR"/>
              <a:t>Asıl başlık stili için tıklatın</a:t>
            </a:r>
          </a:p>
        </p:txBody>
      </p:sp>
      <p:sp>
        <p:nvSpPr>
          <p:cNvPr id="3" name="Metin Yer Tutucusu 2"/>
          <p:cNvSpPr>
            <a:spLocks noGrp="1"/>
          </p:cNvSpPr>
          <p:nvPr>
            <p:ph type="body" sz="half" idx="1"/>
          </p:nvPr>
        </p:nvSpPr>
        <p:spPr>
          <a:xfrm>
            <a:off x="685800" y="1981200"/>
            <a:ext cx="3810000" cy="41148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Küçük Resim Yer Tutucusu 3"/>
          <p:cNvSpPr>
            <a:spLocks noGrp="1"/>
          </p:cNvSpPr>
          <p:nvPr>
            <p:ph type="clipArt" sz="half" idx="2"/>
          </p:nvPr>
        </p:nvSpPr>
        <p:spPr>
          <a:xfrm>
            <a:off x="4648200" y="1981200"/>
            <a:ext cx="3810000" cy="4114800"/>
          </a:xfrm>
        </p:spPr>
        <p:txBody>
          <a:bodyPr rtlCol="0">
            <a:normAutofit/>
          </a:bodyPr>
          <a:lstStyle/>
          <a:p>
            <a:pPr lvl="0"/>
            <a:endParaRPr lang="tr-TR" noProof="0"/>
          </a:p>
        </p:txBody>
      </p:sp>
    </p:spTree>
    <p:extLst>
      <p:ext uri="{BB962C8B-B14F-4D97-AF65-F5344CB8AC3E}">
        <p14:creationId xmlns:p14="http://schemas.microsoft.com/office/powerpoint/2010/main" val="3033697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E6667E-7609-1C45-B566-1AD0BB994815}" type="datetimeFigureOut">
              <a:rPr lang="tr-TR" smtClean="0"/>
              <a:t>21.02.2020</a:t>
            </a:fld>
            <a:endParaRPr lang="tr-T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352F19-E1BA-AE43-BA2B-7715B5ABFA75}" type="slidenum">
              <a:rPr lang="tr-TR" smtClean="0"/>
              <a:t>‹#›</a:t>
            </a:fld>
            <a:endParaRPr lang="tr-TR"/>
          </a:p>
        </p:txBody>
      </p:sp>
    </p:spTree>
    <p:extLst>
      <p:ext uri="{BB962C8B-B14F-4D97-AF65-F5344CB8AC3E}">
        <p14:creationId xmlns:p14="http://schemas.microsoft.com/office/powerpoint/2010/main" val="10582021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3.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4.xml"/><Relationship Id="rId4" Type="http://schemas.openxmlformats.org/officeDocument/2006/relationships/image" Target="../media/image46.jpeg"/></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4.xml"/><Relationship Id="rId1" Type="http://schemas.openxmlformats.org/officeDocument/2006/relationships/vmlDrawing" Target="../drawings/vmlDrawing1.vml"/><Relationship Id="rId4" Type="http://schemas.openxmlformats.org/officeDocument/2006/relationships/image" Target="../media/image47.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image" Target="../media/image50.jpeg"/><Relationship Id="rId1" Type="http://schemas.openxmlformats.org/officeDocument/2006/relationships/slideLayout" Target="../slideLayouts/slideLayout7.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7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_rels/slide8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 Id="rId5" Type="http://schemas.openxmlformats.org/officeDocument/2006/relationships/image" Target="../media/image83.png"/><Relationship Id="rId4" Type="http://schemas.openxmlformats.org/officeDocument/2006/relationships/image" Target="../media/image82.png"/></Relationships>
</file>

<file path=ppt/slides/_rels/slide9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a:extLst>
              <a:ext uri="{FF2B5EF4-FFF2-40B4-BE49-F238E27FC236}">
                <a16:creationId xmlns:a16="http://schemas.microsoft.com/office/drawing/2014/main" id="{BD34B704-4D25-3648-A001-EB1C04172D2A}"/>
              </a:ext>
            </a:extLst>
          </p:cNvPr>
          <p:cNvSpPr>
            <a:spLocks noGrp="1" noChangeArrowheads="1"/>
          </p:cNvSpPr>
          <p:nvPr>
            <p:ph type="ctrTitle"/>
          </p:nvPr>
        </p:nvSpPr>
        <p:spPr>
          <a:xfrm>
            <a:off x="611561" y="2636912"/>
            <a:ext cx="8136904" cy="2288545"/>
          </a:xfrm>
        </p:spPr>
        <p:txBody>
          <a:bodyPr>
            <a:normAutofit fontScale="90000"/>
          </a:bodyPr>
          <a:lstStyle/>
          <a:p>
            <a:pPr marL="182880" indent="0" algn="ctr" eaLnBrk="1" fontAlgn="auto" hangingPunct="1">
              <a:spcAft>
                <a:spcPts val="0"/>
              </a:spcAft>
              <a:buClr>
                <a:schemeClr val="accent6">
                  <a:lumMod val="75000"/>
                </a:schemeClr>
              </a:buClr>
              <a:buFont typeface="Georgia" panose="02040502050405020303" pitchFamily="18" charset="0"/>
              <a:buNone/>
              <a:defRPr/>
            </a:pPr>
            <a:r>
              <a:rPr lang="tr-TR" dirty="0">
                <a:solidFill>
                  <a:srgbClr val="7030A0"/>
                </a:solidFill>
              </a:rPr>
              <a:t>ENDODONTİK TEDAVİ SONRASI RESTORASYON</a:t>
            </a:r>
            <a:br>
              <a:rPr lang="tr-TR" dirty="0"/>
            </a:br>
            <a:br>
              <a:rPr lang="tr-TR" dirty="0"/>
            </a:br>
            <a:r>
              <a:rPr lang="tr-TR" sz="2800" dirty="0">
                <a:solidFill>
                  <a:srgbClr val="002060"/>
                </a:solidFill>
              </a:rPr>
              <a:t>Doç. Dr. Ali KELEŞ</a:t>
            </a:r>
          </a:p>
        </p:txBody>
      </p:sp>
    </p:spTree>
    <p:extLst>
      <p:ext uri="{BB962C8B-B14F-4D97-AF65-F5344CB8AC3E}">
        <p14:creationId xmlns:p14="http://schemas.microsoft.com/office/powerpoint/2010/main" val="1814424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İçerik Yer Tutucusu 2">
            <a:extLst>
              <a:ext uri="{FF2B5EF4-FFF2-40B4-BE49-F238E27FC236}">
                <a16:creationId xmlns:a16="http://schemas.microsoft.com/office/drawing/2014/main" id="{961EA200-3433-3A45-B6FD-0BCA428F1C55}"/>
              </a:ext>
            </a:extLst>
          </p:cNvPr>
          <p:cNvSpPr>
            <a:spLocks noGrp="1"/>
          </p:cNvSpPr>
          <p:nvPr>
            <p:ph sz="quarter" idx="13"/>
          </p:nvPr>
        </p:nvSpPr>
        <p:spPr>
          <a:xfrm>
            <a:off x="107950" y="476250"/>
            <a:ext cx="8928100" cy="5619750"/>
          </a:xfrm>
        </p:spPr>
        <p:txBody>
          <a:bodyPr/>
          <a:lstStyle/>
          <a:p>
            <a:pPr eaLnBrk="1" hangingPunct="1"/>
            <a:r>
              <a:rPr lang="tr-TR" altLang="tr-TR" sz="3200"/>
              <a:t>Endodontik tedavi uygulanmış dişler, mevcut kron yapısının önemli bölümünü, </a:t>
            </a:r>
            <a:r>
              <a:rPr lang="tr-TR" altLang="tr-TR" sz="3200" b="1">
                <a:solidFill>
                  <a:srgbClr val="FF0000"/>
                </a:solidFill>
              </a:rPr>
              <a:t>giriş kavitesi</a:t>
            </a:r>
            <a:r>
              <a:rPr lang="tr-TR" altLang="tr-TR" sz="3200">
                <a:solidFill>
                  <a:srgbClr val="FF0000"/>
                </a:solidFill>
              </a:rPr>
              <a:t> </a:t>
            </a:r>
            <a:r>
              <a:rPr lang="tr-TR" altLang="tr-TR" sz="3200"/>
              <a:t>ve endodontik tedavinin en büyük sebebi olan </a:t>
            </a:r>
            <a:r>
              <a:rPr lang="tr-TR" altLang="tr-TR" sz="3200" b="1">
                <a:solidFill>
                  <a:srgbClr val="FF0000"/>
                </a:solidFill>
              </a:rPr>
              <a:t>çürük</a:t>
            </a:r>
            <a:r>
              <a:rPr lang="tr-TR" altLang="tr-TR" sz="3200"/>
              <a:t> nedeniyle kaybetmiş olabilirler.</a:t>
            </a:r>
          </a:p>
        </p:txBody>
      </p:sp>
      <p:pic>
        <p:nvPicPr>
          <p:cNvPr id="16387" name="Picture 3" descr="G:\ENDO SONRASI RESTORASYON\resim\4801365-f8.jpg">
            <a:extLst>
              <a:ext uri="{FF2B5EF4-FFF2-40B4-BE49-F238E27FC236}">
                <a16:creationId xmlns:a16="http://schemas.microsoft.com/office/drawing/2014/main" id="{A8CD8E4C-35A7-1B40-82E3-ACAD6039F5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4075" y="2492375"/>
            <a:ext cx="4762500" cy="433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9064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İçerik Yer Tutucusu 2">
            <a:extLst>
              <a:ext uri="{FF2B5EF4-FFF2-40B4-BE49-F238E27FC236}">
                <a16:creationId xmlns:a16="http://schemas.microsoft.com/office/drawing/2014/main" id="{4AC432F4-0A0C-D841-BE80-B5FB54AA26E4}"/>
              </a:ext>
            </a:extLst>
          </p:cNvPr>
          <p:cNvSpPr>
            <a:spLocks noGrp="1"/>
          </p:cNvSpPr>
          <p:nvPr>
            <p:ph sz="quarter" idx="13"/>
          </p:nvPr>
        </p:nvSpPr>
        <p:spPr>
          <a:xfrm>
            <a:off x="684213" y="1125538"/>
            <a:ext cx="7848600" cy="4103687"/>
          </a:xfrm>
        </p:spPr>
        <p:txBody>
          <a:bodyPr/>
          <a:lstStyle/>
          <a:p>
            <a:pPr eaLnBrk="1" hangingPunct="1"/>
            <a:r>
              <a:rPr lang="tr-TR" altLang="tr-TR" sz="3200"/>
              <a:t>Diş dokularının ileri düzeyde kaybı tutuculuğu azaltır ve restorasyonda uzaklaştırıcı kuvvetler etkisinde kalacak yüzey alanını artırır.</a:t>
            </a:r>
          </a:p>
          <a:p>
            <a:pPr eaLnBrk="1" hangingPunct="1"/>
            <a:r>
              <a:rPr lang="tr-TR" altLang="tr-TR" sz="3200"/>
              <a:t>Yetersiz restoratif tedavi nedeniyle birçok endodontik tedavili diş kaybedilmektedir. </a:t>
            </a:r>
          </a:p>
          <a:p>
            <a:pPr eaLnBrk="1" hangingPunct="1"/>
            <a:endParaRPr lang="tr-TR" altLang="tr-TR" sz="3200"/>
          </a:p>
          <a:p>
            <a:endParaRPr lang="tr-TR" altLang="tr-TR"/>
          </a:p>
        </p:txBody>
      </p:sp>
    </p:spTree>
    <p:extLst>
      <p:ext uri="{BB962C8B-B14F-4D97-AF65-F5344CB8AC3E}">
        <p14:creationId xmlns:p14="http://schemas.microsoft.com/office/powerpoint/2010/main" val="26971945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Başlık 1">
            <a:extLst>
              <a:ext uri="{FF2B5EF4-FFF2-40B4-BE49-F238E27FC236}">
                <a16:creationId xmlns:a16="http://schemas.microsoft.com/office/drawing/2014/main" id="{E0F87ED2-72F2-224D-A5AE-4786A540F42C}"/>
              </a:ext>
            </a:extLst>
          </p:cNvPr>
          <p:cNvSpPr>
            <a:spLocks noGrp="1"/>
          </p:cNvSpPr>
          <p:nvPr>
            <p:ph type="title"/>
          </p:nvPr>
        </p:nvSpPr>
        <p:spPr>
          <a:xfrm>
            <a:off x="685800" y="609600"/>
            <a:ext cx="7772400" cy="803275"/>
          </a:xfrm>
        </p:spPr>
        <p:txBody>
          <a:bodyPr>
            <a:normAutofit fontScale="90000"/>
          </a:bodyPr>
          <a:lstStyle/>
          <a:p>
            <a:pPr marL="320040" indent="-320040" eaLnBrk="1" fontAlgn="auto" hangingPunct="1">
              <a:spcAft>
                <a:spcPts val="0"/>
              </a:spcAft>
              <a:buClr>
                <a:schemeClr val="accent6">
                  <a:lumMod val="75000"/>
                </a:schemeClr>
              </a:buClr>
              <a:defRPr/>
            </a:pPr>
            <a:r>
              <a:rPr lang="tr-TR" sz="3200" dirty="0" err="1"/>
              <a:t>Endodontik</a:t>
            </a:r>
            <a:r>
              <a:rPr lang="tr-TR" sz="3200" dirty="0"/>
              <a:t> tedavi yapılmış bir dişte; </a:t>
            </a:r>
            <a:br>
              <a:rPr lang="tr-TR" dirty="0"/>
            </a:br>
            <a:endParaRPr lang="tr-TR" dirty="0"/>
          </a:p>
        </p:txBody>
      </p:sp>
      <p:sp>
        <p:nvSpPr>
          <p:cNvPr id="3" name="İçerik Yer Tutucusu 2">
            <a:extLst>
              <a:ext uri="{FF2B5EF4-FFF2-40B4-BE49-F238E27FC236}">
                <a16:creationId xmlns:a16="http://schemas.microsoft.com/office/drawing/2014/main" id="{ABA38F15-2EF0-9341-9796-A933C20DDD1D}"/>
              </a:ext>
            </a:extLst>
          </p:cNvPr>
          <p:cNvSpPr>
            <a:spLocks noGrp="1"/>
          </p:cNvSpPr>
          <p:nvPr>
            <p:ph sz="quarter" idx="13"/>
          </p:nvPr>
        </p:nvSpPr>
        <p:spPr>
          <a:xfrm>
            <a:off x="685800" y="1773238"/>
            <a:ext cx="7772400" cy="4322762"/>
          </a:xfrm>
        </p:spPr>
        <p:txBody>
          <a:bodyPr rtlCol="0">
            <a:normAutofit/>
          </a:bodyPr>
          <a:lstStyle/>
          <a:p>
            <a:pPr indent="-182880" eaLnBrk="1" fontAlgn="auto" hangingPunct="1">
              <a:buClr>
                <a:schemeClr val="accent6">
                  <a:lumMod val="75000"/>
                </a:schemeClr>
              </a:buClr>
              <a:buFont typeface="Wingdings" pitchFamily="2" charset="2"/>
              <a:buChar char="ü"/>
              <a:defRPr/>
            </a:pPr>
            <a:r>
              <a:rPr lang="tr-TR" sz="2400" dirty="0" err="1">
                <a:solidFill>
                  <a:schemeClr val="tx1">
                    <a:lumMod val="75000"/>
                    <a:lumOff val="25000"/>
                  </a:schemeClr>
                </a:solidFill>
              </a:rPr>
              <a:t>Dentinde</a:t>
            </a:r>
            <a:r>
              <a:rPr lang="tr-TR" sz="2400" dirty="0">
                <a:solidFill>
                  <a:schemeClr val="tx1">
                    <a:lumMod val="75000"/>
                    <a:lumOff val="25000"/>
                  </a:schemeClr>
                </a:solidFill>
              </a:rPr>
              <a:t> su kaybı (</a:t>
            </a:r>
            <a:r>
              <a:rPr lang="tr-TR" sz="2400" dirty="0" err="1">
                <a:solidFill>
                  <a:schemeClr val="tx1">
                    <a:lumMod val="75000"/>
                    <a:lumOff val="25000"/>
                  </a:schemeClr>
                </a:solidFill>
              </a:rPr>
              <a:t>dehidratasyon</a:t>
            </a:r>
            <a:r>
              <a:rPr lang="tr-TR" sz="2400" dirty="0">
                <a:solidFill>
                  <a:schemeClr val="tx1">
                    <a:lumMod val="75000"/>
                    <a:lumOff val="25000"/>
                  </a:schemeClr>
                </a:solidFill>
              </a:rPr>
              <a:t>) ve </a:t>
            </a:r>
            <a:r>
              <a:rPr lang="tr-TR" sz="2400" dirty="0" err="1">
                <a:solidFill>
                  <a:schemeClr val="tx1">
                    <a:lumMod val="75000"/>
                    <a:lumOff val="25000"/>
                  </a:schemeClr>
                </a:solidFill>
              </a:rPr>
              <a:t>kollagen</a:t>
            </a:r>
            <a:r>
              <a:rPr lang="tr-TR" sz="2400" dirty="0">
                <a:solidFill>
                  <a:schemeClr val="tx1">
                    <a:lumMod val="75000"/>
                    <a:lumOff val="25000"/>
                  </a:schemeClr>
                </a:solidFill>
              </a:rPr>
              <a:t> dokusu kaybı</a:t>
            </a:r>
          </a:p>
          <a:p>
            <a:pPr indent="-182880" eaLnBrk="1" fontAlgn="auto" hangingPunct="1">
              <a:buClr>
                <a:schemeClr val="accent6">
                  <a:lumMod val="75000"/>
                </a:schemeClr>
              </a:buClr>
              <a:buFont typeface="Wingdings" pitchFamily="2" charset="2"/>
              <a:buChar char="ü"/>
              <a:defRPr/>
            </a:pPr>
            <a:r>
              <a:rPr lang="tr-TR" sz="2400" dirty="0">
                <a:solidFill>
                  <a:schemeClr val="tx1">
                    <a:lumMod val="75000"/>
                    <a:lumOff val="25000"/>
                  </a:schemeClr>
                </a:solidFill>
              </a:rPr>
              <a:t>Tedavi esnasında </a:t>
            </a:r>
            <a:r>
              <a:rPr lang="tr-TR" sz="2400" dirty="0" err="1">
                <a:solidFill>
                  <a:schemeClr val="tx1">
                    <a:lumMod val="75000"/>
                    <a:lumOff val="25000"/>
                  </a:schemeClr>
                </a:solidFill>
              </a:rPr>
              <a:t>dentin</a:t>
            </a:r>
            <a:r>
              <a:rPr lang="tr-TR" sz="2400" dirty="0">
                <a:solidFill>
                  <a:schemeClr val="tx1">
                    <a:lumMod val="75000"/>
                    <a:lumOff val="25000"/>
                  </a:schemeClr>
                </a:solidFill>
              </a:rPr>
              <a:t> dokusunun uzaklaştırılması </a:t>
            </a:r>
          </a:p>
          <a:p>
            <a:pPr indent="-182880" eaLnBrk="1" fontAlgn="auto" hangingPunct="1">
              <a:buClr>
                <a:schemeClr val="accent6">
                  <a:lumMod val="75000"/>
                </a:schemeClr>
              </a:buClr>
              <a:buFont typeface="Wingdings" pitchFamily="2" charset="2"/>
              <a:buChar char="ü"/>
              <a:defRPr/>
            </a:pPr>
            <a:r>
              <a:rPr lang="tr-TR" sz="2400" dirty="0" err="1">
                <a:solidFill>
                  <a:schemeClr val="tx1">
                    <a:lumMod val="75000"/>
                    <a:lumOff val="25000"/>
                  </a:schemeClr>
                </a:solidFill>
              </a:rPr>
              <a:t>Dentin</a:t>
            </a:r>
            <a:r>
              <a:rPr lang="tr-TR" sz="2400" dirty="0">
                <a:solidFill>
                  <a:schemeClr val="tx1">
                    <a:lumMod val="75000"/>
                    <a:lumOff val="25000"/>
                  </a:schemeClr>
                </a:solidFill>
              </a:rPr>
              <a:t> dokusuna gelen </a:t>
            </a:r>
            <a:r>
              <a:rPr lang="tr-TR" sz="2400" dirty="0" err="1">
                <a:solidFill>
                  <a:schemeClr val="tx1">
                    <a:lumMod val="75000"/>
                    <a:lumOff val="25000"/>
                  </a:schemeClr>
                </a:solidFill>
              </a:rPr>
              <a:t>operatif</a:t>
            </a:r>
            <a:r>
              <a:rPr lang="tr-TR" sz="2400" dirty="0">
                <a:solidFill>
                  <a:schemeClr val="tx1">
                    <a:lumMod val="75000"/>
                    <a:lumOff val="25000"/>
                  </a:schemeClr>
                </a:solidFill>
              </a:rPr>
              <a:t> kuvvetler</a:t>
            </a:r>
          </a:p>
          <a:p>
            <a:pPr marL="0" indent="0" eaLnBrk="1" fontAlgn="auto" hangingPunct="1">
              <a:buClr>
                <a:schemeClr val="accent6">
                  <a:lumMod val="75000"/>
                </a:schemeClr>
              </a:buClr>
              <a:buFontTx/>
              <a:buNone/>
              <a:defRPr/>
            </a:pPr>
            <a:endParaRPr lang="tr-TR" dirty="0">
              <a:solidFill>
                <a:schemeClr val="tx1">
                  <a:lumMod val="75000"/>
                  <a:lumOff val="25000"/>
                </a:schemeClr>
              </a:solidFill>
            </a:endParaRPr>
          </a:p>
          <a:p>
            <a:pPr marL="0" indent="0" eaLnBrk="1" fontAlgn="auto" hangingPunct="1">
              <a:buClr>
                <a:schemeClr val="accent6">
                  <a:lumMod val="75000"/>
                </a:schemeClr>
              </a:buClr>
              <a:buFontTx/>
              <a:buNone/>
              <a:defRPr/>
            </a:pPr>
            <a:endParaRPr lang="tr-TR" dirty="0">
              <a:solidFill>
                <a:schemeClr val="tx1">
                  <a:lumMod val="75000"/>
                  <a:lumOff val="25000"/>
                </a:schemeClr>
              </a:solidFill>
            </a:endParaRPr>
          </a:p>
          <a:p>
            <a:pPr marL="0" indent="0" eaLnBrk="1" fontAlgn="auto" hangingPunct="1">
              <a:buClr>
                <a:schemeClr val="accent6">
                  <a:lumMod val="75000"/>
                </a:schemeClr>
              </a:buClr>
              <a:buFontTx/>
              <a:buNone/>
              <a:defRPr/>
            </a:pPr>
            <a:r>
              <a:rPr lang="tr-TR" dirty="0">
                <a:solidFill>
                  <a:schemeClr val="tx1">
                    <a:lumMod val="75000"/>
                    <a:lumOff val="25000"/>
                  </a:schemeClr>
                </a:solidFill>
              </a:rPr>
              <a:t>                              </a:t>
            </a:r>
          </a:p>
          <a:p>
            <a:pPr marL="0" indent="0" eaLnBrk="1" fontAlgn="auto" hangingPunct="1">
              <a:buClr>
                <a:schemeClr val="accent6">
                  <a:lumMod val="75000"/>
                </a:schemeClr>
              </a:buClr>
              <a:buFontTx/>
              <a:buNone/>
              <a:defRPr/>
            </a:pPr>
            <a:r>
              <a:rPr lang="tr-TR" sz="3600" dirty="0">
                <a:solidFill>
                  <a:srgbClr val="C00000"/>
                </a:solidFill>
              </a:rPr>
              <a:t> Kırılganlık</a:t>
            </a:r>
          </a:p>
        </p:txBody>
      </p:sp>
      <p:sp>
        <p:nvSpPr>
          <p:cNvPr id="18436" name="Aşağı Ok 4">
            <a:extLst>
              <a:ext uri="{FF2B5EF4-FFF2-40B4-BE49-F238E27FC236}">
                <a16:creationId xmlns:a16="http://schemas.microsoft.com/office/drawing/2014/main" id="{11C5A645-F639-FA40-BFAD-C89D1496CAFD}"/>
              </a:ext>
            </a:extLst>
          </p:cNvPr>
          <p:cNvSpPr>
            <a:spLocks noChangeArrowheads="1"/>
          </p:cNvSpPr>
          <p:nvPr/>
        </p:nvSpPr>
        <p:spPr bwMode="auto">
          <a:xfrm>
            <a:off x="1547813" y="3644900"/>
            <a:ext cx="576262" cy="1008063"/>
          </a:xfrm>
          <a:prstGeom prst="downArrow">
            <a:avLst>
              <a:gd name="adj1" fmla="val 50000"/>
              <a:gd name="adj2" fmla="val 4997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800" b="1">
                <a:solidFill>
                  <a:schemeClr val="tx1"/>
                </a:solidFill>
                <a:latin typeface="Times New Roman" panose="02020603050405020304" pitchFamily="18" charset="0"/>
              </a:defRPr>
            </a:lvl1pPr>
            <a:lvl2pPr marL="742950" indent="-285750">
              <a:defRPr sz="2800" b="1">
                <a:solidFill>
                  <a:schemeClr val="tx1"/>
                </a:solidFill>
                <a:latin typeface="Times New Roman" panose="02020603050405020304" pitchFamily="18" charset="0"/>
              </a:defRPr>
            </a:lvl2pPr>
            <a:lvl3pPr marL="1143000" indent="-228600">
              <a:defRPr sz="2800" b="1">
                <a:solidFill>
                  <a:schemeClr val="tx1"/>
                </a:solidFill>
                <a:latin typeface="Times New Roman" panose="02020603050405020304" pitchFamily="18" charset="0"/>
              </a:defRPr>
            </a:lvl3pPr>
            <a:lvl4pPr marL="1600200" indent="-228600">
              <a:defRPr sz="2800" b="1">
                <a:solidFill>
                  <a:schemeClr val="tx1"/>
                </a:solidFill>
                <a:latin typeface="Times New Roman" panose="02020603050405020304" pitchFamily="18" charset="0"/>
              </a:defRPr>
            </a:lvl4pPr>
            <a:lvl5pPr marL="2057400" indent="-22860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endParaRPr lang="tr-TR" altLang="tr-TR"/>
          </a:p>
        </p:txBody>
      </p:sp>
      <p:pic>
        <p:nvPicPr>
          <p:cNvPr id="18437" name="Picture 4" descr="dscn0148">
            <a:extLst>
              <a:ext uri="{FF2B5EF4-FFF2-40B4-BE49-F238E27FC236}">
                <a16:creationId xmlns:a16="http://schemas.microsoft.com/office/drawing/2014/main" id="{946757F9-5EC8-644C-A945-F50B1C2D5F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122" b="3201"/>
          <a:stretch>
            <a:fillRect/>
          </a:stretch>
        </p:blipFill>
        <p:spPr bwMode="auto">
          <a:xfrm>
            <a:off x="4392613" y="3763963"/>
            <a:ext cx="4751387"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Text Box 8">
            <a:extLst>
              <a:ext uri="{FF2B5EF4-FFF2-40B4-BE49-F238E27FC236}">
                <a16:creationId xmlns:a16="http://schemas.microsoft.com/office/drawing/2014/main" id="{E467B09A-E0AC-274B-A405-2EDC9CFC4C10}"/>
              </a:ext>
            </a:extLst>
          </p:cNvPr>
          <p:cNvSpPr txBox="1">
            <a:spLocks noChangeArrowheads="1"/>
          </p:cNvSpPr>
          <p:nvPr/>
        </p:nvSpPr>
        <p:spPr bwMode="auto">
          <a:xfrm>
            <a:off x="7740650" y="4148138"/>
            <a:ext cx="120015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defRPr>
            </a:lvl1pPr>
            <a:lvl2pPr marL="742950" indent="-285750">
              <a:defRPr sz="2800" b="1">
                <a:solidFill>
                  <a:schemeClr val="tx1"/>
                </a:solidFill>
                <a:latin typeface="Times New Roman" panose="02020603050405020304" pitchFamily="18" charset="0"/>
              </a:defRPr>
            </a:lvl2pPr>
            <a:lvl3pPr marL="1143000" indent="-228600">
              <a:defRPr sz="2800" b="1">
                <a:solidFill>
                  <a:schemeClr val="tx1"/>
                </a:solidFill>
                <a:latin typeface="Times New Roman" panose="02020603050405020304" pitchFamily="18" charset="0"/>
              </a:defRPr>
            </a:lvl3pPr>
            <a:lvl4pPr marL="1600200" indent="-228600">
              <a:defRPr sz="2800" b="1">
                <a:solidFill>
                  <a:schemeClr val="tx1"/>
                </a:solidFill>
                <a:latin typeface="Times New Roman" panose="02020603050405020304" pitchFamily="18" charset="0"/>
              </a:defRPr>
            </a:lvl4pPr>
            <a:lvl5pPr marL="2057400" indent="-22860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r>
              <a:rPr lang="en-US" altLang="tr-TR" sz="2400">
                <a:solidFill>
                  <a:schemeClr val="bg2"/>
                </a:solidFill>
              </a:rPr>
              <a:t>Vital</a:t>
            </a:r>
          </a:p>
          <a:p>
            <a:pPr eaLnBrk="1" hangingPunct="1"/>
            <a:endParaRPr lang="en-US" altLang="tr-TR" sz="2400">
              <a:solidFill>
                <a:schemeClr val="bg2"/>
              </a:solidFill>
            </a:endParaRPr>
          </a:p>
          <a:p>
            <a:pPr eaLnBrk="1" hangingPunct="1"/>
            <a:r>
              <a:rPr lang="en-US" altLang="tr-TR" sz="2400">
                <a:solidFill>
                  <a:schemeClr val="bg2"/>
                </a:solidFill>
              </a:rPr>
              <a:t>Pulpless</a:t>
            </a:r>
          </a:p>
        </p:txBody>
      </p:sp>
      <p:sp>
        <p:nvSpPr>
          <p:cNvPr id="18439" name="Line 9">
            <a:extLst>
              <a:ext uri="{FF2B5EF4-FFF2-40B4-BE49-F238E27FC236}">
                <a16:creationId xmlns:a16="http://schemas.microsoft.com/office/drawing/2014/main" id="{9426E65C-8E7B-A941-AE9E-D47126DD9947}"/>
              </a:ext>
            </a:extLst>
          </p:cNvPr>
          <p:cNvSpPr>
            <a:spLocks noChangeShapeType="1"/>
          </p:cNvSpPr>
          <p:nvPr/>
        </p:nvSpPr>
        <p:spPr bwMode="auto">
          <a:xfrm flipH="1">
            <a:off x="6516688" y="4329113"/>
            <a:ext cx="1079500" cy="395287"/>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8440" name="Line 10">
            <a:extLst>
              <a:ext uri="{FF2B5EF4-FFF2-40B4-BE49-F238E27FC236}">
                <a16:creationId xmlns:a16="http://schemas.microsoft.com/office/drawing/2014/main" id="{D3F23942-ACA2-E74E-A3D9-BB83D501C348}"/>
              </a:ext>
            </a:extLst>
          </p:cNvPr>
          <p:cNvSpPr>
            <a:spLocks noChangeShapeType="1"/>
          </p:cNvSpPr>
          <p:nvPr/>
        </p:nvSpPr>
        <p:spPr bwMode="auto">
          <a:xfrm flipH="1" flipV="1">
            <a:off x="6619875" y="4941888"/>
            <a:ext cx="1116013" cy="179387"/>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Tree>
    <p:extLst>
      <p:ext uri="{BB962C8B-B14F-4D97-AF65-F5344CB8AC3E}">
        <p14:creationId xmlns:p14="http://schemas.microsoft.com/office/powerpoint/2010/main" val="3627980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İçerik Yer Tutucusu 2">
            <a:extLst>
              <a:ext uri="{FF2B5EF4-FFF2-40B4-BE49-F238E27FC236}">
                <a16:creationId xmlns:a16="http://schemas.microsoft.com/office/drawing/2014/main" id="{4AF12A2B-BE2A-DC4F-8E9B-E770A7692A47}"/>
              </a:ext>
            </a:extLst>
          </p:cNvPr>
          <p:cNvSpPr>
            <a:spLocks noGrp="1"/>
          </p:cNvSpPr>
          <p:nvPr>
            <p:ph sz="quarter" idx="13"/>
          </p:nvPr>
        </p:nvSpPr>
        <p:spPr>
          <a:xfrm>
            <a:off x="1116013" y="1773238"/>
            <a:ext cx="7416800" cy="4841875"/>
          </a:xfrm>
        </p:spPr>
        <p:txBody>
          <a:bodyPr/>
          <a:lstStyle/>
          <a:p>
            <a:pPr eaLnBrk="1" hangingPunct="1"/>
            <a:r>
              <a:rPr lang="tr-TR" altLang="tr-TR" sz="2800"/>
              <a:t>dişin anatomik ve fizyolojik özellikleri,</a:t>
            </a:r>
          </a:p>
          <a:p>
            <a:pPr eaLnBrk="1" hangingPunct="1"/>
            <a:r>
              <a:rPr lang="tr-TR" altLang="tr-TR" sz="2800"/>
              <a:t> oklüzyonu, </a:t>
            </a:r>
          </a:p>
          <a:p>
            <a:pPr eaLnBrk="1" hangingPunct="1"/>
            <a:r>
              <a:rPr lang="tr-TR" altLang="tr-TR" sz="2800"/>
              <a:t>tüm tedavi planlamasındaki rolü,</a:t>
            </a:r>
          </a:p>
          <a:p>
            <a:pPr eaLnBrk="1" hangingPunct="1"/>
            <a:r>
              <a:rPr lang="tr-TR" altLang="tr-TR" sz="2800"/>
              <a:t> diş dokusu kaybı miktarı, </a:t>
            </a:r>
          </a:p>
          <a:p>
            <a:pPr eaLnBrk="1" hangingPunct="1"/>
            <a:r>
              <a:rPr lang="tr-TR" altLang="tr-TR" sz="2800"/>
              <a:t>estetik ve fonksiyonel gereksinimler,</a:t>
            </a:r>
          </a:p>
          <a:p>
            <a:pPr eaLnBrk="1" hangingPunct="1"/>
            <a:r>
              <a:rPr lang="tr-TR" altLang="tr-TR" sz="2800"/>
              <a:t>periodontal sağlık.</a:t>
            </a:r>
          </a:p>
        </p:txBody>
      </p:sp>
      <p:sp>
        <p:nvSpPr>
          <p:cNvPr id="5" name="Başlık 1">
            <a:extLst>
              <a:ext uri="{FF2B5EF4-FFF2-40B4-BE49-F238E27FC236}">
                <a16:creationId xmlns:a16="http://schemas.microsoft.com/office/drawing/2014/main" id="{E964D1E0-83A1-B04E-BC61-5948B903904E}"/>
              </a:ext>
            </a:extLst>
          </p:cNvPr>
          <p:cNvSpPr txBox="1">
            <a:spLocks/>
          </p:cNvSpPr>
          <p:nvPr/>
        </p:nvSpPr>
        <p:spPr>
          <a:xfrm>
            <a:off x="467544" y="260648"/>
            <a:ext cx="7848872" cy="1143000"/>
          </a:xfrm>
          <a:prstGeom prst="rect">
            <a:avLst/>
          </a:prstGeom>
          <a:effectLst/>
        </p:spPr>
        <p:txBody>
          <a:bodyPr>
            <a:norm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Font typeface="Georgia" pitchFamily="18" charset="0"/>
              <a:buNone/>
              <a:defRPr/>
            </a:pPr>
            <a:r>
              <a:rPr lang="tr-TR" sz="3200" dirty="0" err="1"/>
              <a:t>Restoratif</a:t>
            </a:r>
            <a:r>
              <a:rPr lang="tr-TR" sz="3200" dirty="0"/>
              <a:t> teknik ve materyali etkileyen başlıca faktörler.</a:t>
            </a:r>
          </a:p>
        </p:txBody>
      </p:sp>
    </p:spTree>
    <p:extLst>
      <p:ext uri="{BB962C8B-B14F-4D97-AF65-F5344CB8AC3E}">
        <p14:creationId xmlns:p14="http://schemas.microsoft.com/office/powerpoint/2010/main" val="892136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Başlık 1">
            <a:extLst>
              <a:ext uri="{FF2B5EF4-FFF2-40B4-BE49-F238E27FC236}">
                <a16:creationId xmlns:a16="http://schemas.microsoft.com/office/drawing/2014/main" id="{EB4117B4-283E-3540-9AE6-9F4B37C44983}"/>
              </a:ext>
            </a:extLst>
          </p:cNvPr>
          <p:cNvSpPr>
            <a:spLocks noGrp="1"/>
          </p:cNvSpPr>
          <p:nvPr>
            <p:ph type="title"/>
          </p:nvPr>
        </p:nvSpPr>
        <p:spPr>
          <a:xfrm>
            <a:off x="539750" y="609600"/>
            <a:ext cx="8208963" cy="1143000"/>
          </a:xfrm>
        </p:spPr>
        <p:txBody>
          <a:bodyPr>
            <a:normAutofit/>
          </a:bodyPr>
          <a:lstStyle/>
          <a:p>
            <a:pPr marL="0" indent="0" algn="ctr" eaLnBrk="1" fontAlgn="auto" hangingPunct="1">
              <a:spcAft>
                <a:spcPts val="0"/>
              </a:spcAft>
              <a:buClr>
                <a:schemeClr val="accent6">
                  <a:lumMod val="75000"/>
                </a:schemeClr>
              </a:buClr>
              <a:buFont typeface="Georgia" panose="02040502050405020303" pitchFamily="18" charset="0"/>
              <a:buNone/>
              <a:defRPr/>
            </a:pPr>
            <a:r>
              <a:rPr lang="tr-TR" sz="2800" dirty="0" err="1"/>
              <a:t>Endodontik</a:t>
            </a:r>
            <a:r>
              <a:rPr lang="tr-TR" sz="2800" dirty="0"/>
              <a:t> tedavili dişlerin restorasyonunda şu prensipler takip edilmelidir;</a:t>
            </a:r>
          </a:p>
        </p:txBody>
      </p:sp>
      <p:sp>
        <p:nvSpPr>
          <p:cNvPr id="20483" name="İçerik Yer Tutucusu 2">
            <a:extLst>
              <a:ext uri="{FF2B5EF4-FFF2-40B4-BE49-F238E27FC236}">
                <a16:creationId xmlns:a16="http://schemas.microsoft.com/office/drawing/2014/main" id="{914B2585-DE31-8F4A-A90A-46EE2B7EE3ED}"/>
              </a:ext>
            </a:extLst>
          </p:cNvPr>
          <p:cNvSpPr>
            <a:spLocks noGrp="1"/>
          </p:cNvSpPr>
          <p:nvPr>
            <p:ph sz="quarter" idx="13"/>
          </p:nvPr>
        </p:nvSpPr>
        <p:spPr>
          <a:xfrm>
            <a:off x="323850" y="1773238"/>
            <a:ext cx="8712200" cy="4322762"/>
          </a:xfrm>
        </p:spPr>
        <p:txBody>
          <a:bodyPr/>
          <a:lstStyle/>
          <a:p>
            <a:pPr eaLnBrk="1" hangingPunct="1"/>
            <a:r>
              <a:rPr lang="tr-TR" altLang="tr-TR" sz="2800"/>
              <a:t>Koronal ve kök diş dokusunun korunumu </a:t>
            </a:r>
          </a:p>
          <a:p>
            <a:pPr eaLnBrk="1" hangingPunct="1"/>
            <a:r>
              <a:rPr lang="tr-TR" altLang="tr-TR" sz="2800"/>
              <a:t>Kök kanal sisteminin kontaminasyonundan kaçınma </a:t>
            </a:r>
          </a:p>
          <a:p>
            <a:pPr eaLnBrk="1" hangingPunct="1"/>
            <a:r>
              <a:rPr lang="tr-TR" altLang="tr-TR" sz="2800"/>
              <a:t>Dişin kök kanal tedavisinden hemen sonra restorasyonu </a:t>
            </a:r>
          </a:p>
          <a:p>
            <a:pPr eaLnBrk="1" hangingPunct="1"/>
            <a:r>
              <a:rPr lang="tr-TR" altLang="tr-TR" sz="2800"/>
              <a:t>Sadece kor retansiyonu gerektiğinde post kullanımı </a:t>
            </a:r>
          </a:p>
          <a:p>
            <a:pPr eaLnBrk="1" hangingPunct="1"/>
            <a:r>
              <a:rPr lang="tr-TR" altLang="tr-TR" sz="2800"/>
              <a:t>Kök kanal sisteminin gerektiğinde yeniden tedavisine olanak sağlayacak şekilde dişin restorasyonu </a:t>
            </a:r>
          </a:p>
        </p:txBody>
      </p:sp>
    </p:spTree>
    <p:extLst>
      <p:ext uri="{BB962C8B-B14F-4D97-AF65-F5344CB8AC3E}">
        <p14:creationId xmlns:p14="http://schemas.microsoft.com/office/powerpoint/2010/main" val="1417017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Başlık 1">
            <a:extLst>
              <a:ext uri="{FF2B5EF4-FFF2-40B4-BE49-F238E27FC236}">
                <a16:creationId xmlns:a16="http://schemas.microsoft.com/office/drawing/2014/main" id="{BA0F79D3-D05E-6D40-8ECF-4A8E476248B6}"/>
              </a:ext>
            </a:extLst>
          </p:cNvPr>
          <p:cNvSpPr>
            <a:spLocks noGrp="1"/>
          </p:cNvSpPr>
          <p:nvPr>
            <p:ph type="title"/>
          </p:nvPr>
        </p:nvSpPr>
        <p:spPr>
          <a:xfrm>
            <a:off x="827584" y="476672"/>
            <a:ext cx="6512511" cy="1143000"/>
          </a:xfrm>
        </p:spPr>
        <p:txBody>
          <a:bodyPr>
            <a:normAutofit fontScale="90000"/>
          </a:bodyPr>
          <a:lstStyle/>
          <a:p>
            <a:pPr marL="0" indent="0" algn="ctr" eaLnBrk="1" fontAlgn="auto" hangingPunct="1">
              <a:spcAft>
                <a:spcPts val="0"/>
              </a:spcAft>
              <a:buClr>
                <a:schemeClr val="accent6">
                  <a:lumMod val="75000"/>
                </a:schemeClr>
              </a:buClr>
              <a:buFont typeface="Georgia" panose="02040502050405020303" pitchFamily="18" charset="0"/>
              <a:buNone/>
              <a:defRPr/>
            </a:pPr>
            <a:r>
              <a:rPr lang="tr-TR" dirty="0"/>
              <a:t>ANTERİOR DİŞLER</a:t>
            </a:r>
            <a:br>
              <a:rPr lang="tr-TR" dirty="0"/>
            </a:br>
            <a:endParaRPr lang="tr-TR" dirty="0"/>
          </a:p>
        </p:txBody>
      </p:sp>
      <p:sp>
        <p:nvSpPr>
          <p:cNvPr id="21507" name="İçerik Yer Tutucusu 2">
            <a:extLst>
              <a:ext uri="{FF2B5EF4-FFF2-40B4-BE49-F238E27FC236}">
                <a16:creationId xmlns:a16="http://schemas.microsoft.com/office/drawing/2014/main" id="{9DE49A57-C674-0B49-9CCB-E7E4300036EF}"/>
              </a:ext>
            </a:extLst>
          </p:cNvPr>
          <p:cNvSpPr>
            <a:spLocks noGrp="1"/>
          </p:cNvSpPr>
          <p:nvPr>
            <p:ph sz="quarter" idx="13"/>
          </p:nvPr>
        </p:nvSpPr>
        <p:spPr>
          <a:xfrm>
            <a:off x="685800" y="1700213"/>
            <a:ext cx="7772400" cy="4395787"/>
          </a:xfrm>
        </p:spPr>
        <p:txBody>
          <a:bodyPr/>
          <a:lstStyle/>
          <a:p>
            <a:pPr marL="44450" indent="0" algn="ctr" eaLnBrk="1" hangingPunct="1">
              <a:buFont typeface="Georgia" panose="02040502050405020303" pitchFamily="18" charset="0"/>
              <a:buNone/>
            </a:pPr>
            <a:r>
              <a:rPr lang="tr-TR" altLang="tr-TR" sz="3000"/>
              <a:t>Anterior dişler lateral ve kesme tipi kuvvetlere maruz kalırlar. Marjinal sırtlar, singulum ve insizal kenar sağlamsa ve küçük bir giriş kavitesi ile endodontik tedavi gerçekleştirilmişse, küçük proksimal lezyonlar bulunsa da giriş kavitesinin kompozit rezinle restorasyonu yeterli olmaktadır. </a:t>
            </a:r>
          </a:p>
        </p:txBody>
      </p:sp>
    </p:spTree>
    <p:extLst>
      <p:ext uri="{BB962C8B-B14F-4D97-AF65-F5344CB8AC3E}">
        <p14:creationId xmlns:p14="http://schemas.microsoft.com/office/powerpoint/2010/main" val="1002333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İçerik Yer Tutucusu 2">
            <a:extLst>
              <a:ext uri="{FF2B5EF4-FFF2-40B4-BE49-F238E27FC236}">
                <a16:creationId xmlns:a16="http://schemas.microsoft.com/office/drawing/2014/main" id="{CC6DC532-C362-8741-B6CB-9A5D6FDD0A7F}"/>
              </a:ext>
            </a:extLst>
          </p:cNvPr>
          <p:cNvSpPr>
            <a:spLocks noGrp="1"/>
          </p:cNvSpPr>
          <p:nvPr>
            <p:ph sz="quarter" idx="13"/>
          </p:nvPr>
        </p:nvSpPr>
        <p:spPr>
          <a:xfrm>
            <a:off x="611188" y="333375"/>
            <a:ext cx="7416800" cy="3475038"/>
          </a:xfrm>
        </p:spPr>
        <p:txBody>
          <a:bodyPr/>
          <a:lstStyle/>
          <a:p>
            <a:pPr marL="44450" indent="0" algn="ctr" eaLnBrk="1" hangingPunct="1">
              <a:buFont typeface="Georgia" panose="02040502050405020303" pitchFamily="18" charset="0"/>
              <a:buNone/>
            </a:pPr>
            <a:r>
              <a:rPr lang="tr-TR" altLang="tr-TR" sz="3000"/>
              <a:t>Marjinal sırtlarda ve insizal kenarda kayıp, koronalde fraktür gibi ciddi diş dokusu kayıplarında ise tutuculuk ve direncin sağlanması için </a:t>
            </a:r>
            <a:r>
              <a:rPr lang="tr-TR" altLang="tr-TR" sz="3000">
                <a:solidFill>
                  <a:srgbClr val="C00000"/>
                </a:solidFill>
              </a:rPr>
              <a:t>post </a:t>
            </a:r>
            <a:r>
              <a:rPr lang="tr-TR" altLang="tr-TR" sz="3000"/>
              <a:t>yerleştirilmesi gereklidir.</a:t>
            </a:r>
          </a:p>
        </p:txBody>
      </p:sp>
      <p:pic>
        <p:nvPicPr>
          <p:cNvPr id="22531" name="Picture 3">
            <a:extLst>
              <a:ext uri="{FF2B5EF4-FFF2-40B4-BE49-F238E27FC236}">
                <a16:creationId xmlns:a16="http://schemas.microsoft.com/office/drawing/2014/main" id="{EFCBBD03-2221-8B43-8DEB-8C9AA97451A9}"/>
              </a:ext>
            </a:extLst>
          </p:cNvPr>
          <p:cNvPicPr>
            <a:picLocks noChangeArrowheads="1"/>
          </p:cNvPicPr>
          <p:nvPr/>
        </p:nvPicPr>
        <p:blipFill>
          <a:blip r:embed="rId2">
            <a:lum bright="-16000"/>
            <a:extLst>
              <a:ext uri="{28A0092B-C50C-407E-A947-70E740481C1C}">
                <a14:useLocalDpi xmlns:a14="http://schemas.microsoft.com/office/drawing/2010/main" val="0"/>
              </a:ext>
            </a:extLst>
          </a:blip>
          <a:srcRect/>
          <a:stretch>
            <a:fillRect/>
          </a:stretch>
        </p:blipFill>
        <p:spPr bwMode="auto">
          <a:xfrm>
            <a:off x="3348038" y="3346450"/>
            <a:ext cx="2274887" cy="287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4">
            <a:extLst>
              <a:ext uri="{FF2B5EF4-FFF2-40B4-BE49-F238E27FC236}">
                <a16:creationId xmlns:a16="http://schemas.microsoft.com/office/drawing/2014/main" id="{EC9E12EF-4C7A-284D-8E4F-75F54482BAAC}"/>
              </a:ext>
            </a:extLst>
          </p:cNvPr>
          <p:cNvPicPr>
            <a:picLocks noChangeArrowheads="1"/>
          </p:cNvPicPr>
          <p:nvPr/>
        </p:nvPicPr>
        <p:blipFill>
          <a:blip r:embed="rId3">
            <a:lum bright="-16000"/>
            <a:extLst>
              <a:ext uri="{28A0092B-C50C-407E-A947-70E740481C1C}">
                <a14:useLocalDpi xmlns:a14="http://schemas.microsoft.com/office/drawing/2010/main" val="0"/>
              </a:ext>
            </a:extLst>
          </a:blip>
          <a:srcRect/>
          <a:stretch>
            <a:fillRect/>
          </a:stretch>
        </p:blipFill>
        <p:spPr bwMode="auto">
          <a:xfrm>
            <a:off x="30163" y="2708275"/>
            <a:ext cx="2995612" cy="287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5">
            <a:extLst>
              <a:ext uri="{FF2B5EF4-FFF2-40B4-BE49-F238E27FC236}">
                <a16:creationId xmlns:a16="http://schemas.microsoft.com/office/drawing/2014/main" id="{1FE3B21A-8242-7D40-AA54-FD0182BDB0CE}"/>
              </a:ext>
            </a:extLst>
          </p:cNvPr>
          <p:cNvPicPr>
            <a:picLocks noChangeArrowheads="1"/>
          </p:cNvPicPr>
          <p:nvPr/>
        </p:nvPicPr>
        <p:blipFill>
          <a:blip r:embed="rId4">
            <a:lum bright="-16000" contrast="8000"/>
            <a:extLst>
              <a:ext uri="{28A0092B-C50C-407E-A947-70E740481C1C}">
                <a14:useLocalDpi xmlns:a14="http://schemas.microsoft.com/office/drawing/2010/main" val="0"/>
              </a:ext>
            </a:extLst>
          </a:blip>
          <a:srcRect/>
          <a:stretch>
            <a:fillRect/>
          </a:stretch>
        </p:blipFill>
        <p:spPr bwMode="auto">
          <a:xfrm>
            <a:off x="6011863" y="3986213"/>
            <a:ext cx="2997200" cy="287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9057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İçerik Yer Tutucusu 2">
            <a:extLst>
              <a:ext uri="{FF2B5EF4-FFF2-40B4-BE49-F238E27FC236}">
                <a16:creationId xmlns:a16="http://schemas.microsoft.com/office/drawing/2014/main" id="{68DDA76B-AD6C-504C-8D8C-E4CFEA1C7A32}"/>
              </a:ext>
            </a:extLst>
          </p:cNvPr>
          <p:cNvSpPr>
            <a:spLocks noGrp="1"/>
          </p:cNvSpPr>
          <p:nvPr>
            <p:ph sz="quarter" idx="13"/>
          </p:nvPr>
        </p:nvSpPr>
        <p:spPr>
          <a:xfrm>
            <a:off x="0" y="404813"/>
            <a:ext cx="9036050" cy="4483100"/>
          </a:xfrm>
        </p:spPr>
        <p:txBody>
          <a:bodyPr/>
          <a:lstStyle/>
          <a:p>
            <a:pPr marL="44450" indent="0" algn="ctr" eaLnBrk="1" hangingPunct="1">
              <a:buFont typeface="Georgia" panose="02040502050405020303" pitchFamily="18" charset="0"/>
              <a:buNone/>
            </a:pPr>
            <a:r>
              <a:rPr lang="tr-TR" altLang="tr-TR" sz="3200"/>
              <a:t>Ayrıca diş dokusu kaybının fazlalığından dolayı kron uygulanması gereken dişlerde kron preparasyonu sırasında da doğal diş dokusu azaltılacağı için post uygulaması gerekebilir.</a:t>
            </a:r>
          </a:p>
        </p:txBody>
      </p:sp>
      <p:pic>
        <p:nvPicPr>
          <p:cNvPr id="23555" name="Picture 3" descr="C:\Documents and Settings\D\Desktop\amalkor\figure_17.jpg">
            <a:extLst>
              <a:ext uri="{FF2B5EF4-FFF2-40B4-BE49-F238E27FC236}">
                <a16:creationId xmlns:a16="http://schemas.microsoft.com/office/drawing/2014/main" id="{3C8B3854-1770-894B-9884-8DC83EE16C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913" y="2714625"/>
            <a:ext cx="6191250" cy="414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8630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Başlık 1">
            <a:extLst>
              <a:ext uri="{FF2B5EF4-FFF2-40B4-BE49-F238E27FC236}">
                <a16:creationId xmlns:a16="http://schemas.microsoft.com/office/drawing/2014/main" id="{5FD0E0E3-0D00-184A-BE7A-134735566073}"/>
              </a:ext>
            </a:extLst>
          </p:cNvPr>
          <p:cNvSpPr>
            <a:spLocks noGrp="1"/>
          </p:cNvSpPr>
          <p:nvPr>
            <p:ph type="title"/>
          </p:nvPr>
        </p:nvSpPr>
        <p:spPr>
          <a:xfrm>
            <a:off x="685800" y="260350"/>
            <a:ext cx="7772400" cy="1081088"/>
          </a:xfrm>
        </p:spPr>
        <p:txBody>
          <a:bodyPr>
            <a:normAutofit fontScale="90000"/>
          </a:bodyPr>
          <a:lstStyle/>
          <a:p>
            <a:pPr marL="0" indent="0" algn="ctr" eaLnBrk="1" fontAlgn="auto" hangingPunct="1">
              <a:spcAft>
                <a:spcPts val="0"/>
              </a:spcAft>
              <a:buClr>
                <a:schemeClr val="accent6">
                  <a:lumMod val="75000"/>
                </a:schemeClr>
              </a:buClr>
              <a:buFont typeface="Georgia" panose="02040502050405020303" pitchFamily="18" charset="0"/>
              <a:buNone/>
              <a:defRPr/>
            </a:pPr>
            <a:r>
              <a:rPr lang="tr-TR" dirty="0"/>
              <a:t>POSTERİOR DİŞLER</a:t>
            </a:r>
            <a:br>
              <a:rPr lang="tr-TR" dirty="0"/>
            </a:br>
            <a:endParaRPr lang="tr-TR" dirty="0"/>
          </a:p>
        </p:txBody>
      </p:sp>
      <p:sp>
        <p:nvSpPr>
          <p:cNvPr id="24579" name="İçerik Yer Tutucusu 2">
            <a:extLst>
              <a:ext uri="{FF2B5EF4-FFF2-40B4-BE49-F238E27FC236}">
                <a16:creationId xmlns:a16="http://schemas.microsoft.com/office/drawing/2014/main" id="{F4936CA6-E891-1B48-A3AD-8CED7A2BD9F1}"/>
              </a:ext>
            </a:extLst>
          </p:cNvPr>
          <p:cNvSpPr>
            <a:spLocks noGrp="1"/>
          </p:cNvSpPr>
          <p:nvPr>
            <p:ph sz="quarter" idx="13"/>
          </p:nvPr>
        </p:nvSpPr>
        <p:spPr>
          <a:xfrm>
            <a:off x="323850" y="1268413"/>
            <a:ext cx="8569325" cy="5040312"/>
          </a:xfrm>
        </p:spPr>
        <p:txBody>
          <a:bodyPr/>
          <a:lstStyle/>
          <a:p>
            <a:pPr eaLnBrk="1" hangingPunct="1"/>
            <a:r>
              <a:rPr lang="tr-TR" altLang="tr-TR" sz="2800"/>
              <a:t>Molarlar başlıca vertikal kuvvetlere maruz kalırlar ve birçok olguda </a:t>
            </a:r>
            <a:r>
              <a:rPr lang="tr-TR" altLang="tr-TR" sz="2800">
                <a:solidFill>
                  <a:srgbClr val="C00000"/>
                </a:solidFill>
              </a:rPr>
              <a:t>post</a:t>
            </a:r>
            <a:r>
              <a:rPr lang="tr-TR" altLang="tr-TR" sz="2800"/>
              <a:t> gerektirmezler. </a:t>
            </a:r>
          </a:p>
          <a:p>
            <a:pPr eaLnBrk="1" hangingPunct="1"/>
            <a:r>
              <a:rPr lang="tr-TR" altLang="tr-TR" sz="2800"/>
              <a:t>Yeterli diş dokusuna ve kor retansiyonu için daha geniş pulpa odasına sahiptirler. </a:t>
            </a:r>
          </a:p>
          <a:p>
            <a:pPr eaLnBrk="1" hangingPunct="1"/>
            <a:r>
              <a:rPr lang="tr-TR" altLang="tr-TR" sz="2800"/>
              <a:t>Koronal diş dokusunun büyük bir bölümü kaybedilmedikçe pulpa odası ve kanallar kor retansiyonunu yeterince sağlamaktadır. </a:t>
            </a:r>
          </a:p>
          <a:p>
            <a:pPr eaLnBrk="1" hangingPunct="1"/>
            <a:r>
              <a:rPr lang="tr-TR" altLang="tr-TR" sz="2800"/>
              <a:t>Geniş bir yüzey boyunca adezyon sağlayan kompozit rezin restorasyonlar kullanıldığında retansiyon için post kullanılması gereksizdir.</a:t>
            </a:r>
          </a:p>
        </p:txBody>
      </p:sp>
    </p:spTree>
    <p:extLst>
      <p:ext uri="{BB962C8B-B14F-4D97-AF65-F5344CB8AC3E}">
        <p14:creationId xmlns:p14="http://schemas.microsoft.com/office/powerpoint/2010/main" val="1701008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İçerik Yer Tutucusu 2">
            <a:extLst>
              <a:ext uri="{FF2B5EF4-FFF2-40B4-BE49-F238E27FC236}">
                <a16:creationId xmlns:a16="http://schemas.microsoft.com/office/drawing/2014/main" id="{4BD5E862-A9BF-C943-BADE-9F4CA19DFE02}"/>
              </a:ext>
            </a:extLst>
          </p:cNvPr>
          <p:cNvSpPr>
            <a:spLocks noGrp="1"/>
          </p:cNvSpPr>
          <p:nvPr>
            <p:ph sz="quarter" idx="13"/>
          </p:nvPr>
        </p:nvSpPr>
        <p:spPr>
          <a:xfrm>
            <a:off x="755650" y="333375"/>
            <a:ext cx="7632700" cy="4751388"/>
          </a:xfrm>
        </p:spPr>
        <p:txBody>
          <a:bodyPr/>
          <a:lstStyle/>
          <a:p>
            <a:pPr marL="44450" indent="0" algn="ctr" eaLnBrk="1" hangingPunct="1">
              <a:buFont typeface="Georgia" panose="02040502050405020303" pitchFamily="18" charset="0"/>
              <a:buNone/>
            </a:pPr>
            <a:r>
              <a:rPr lang="tr-TR" altLang="tr-TR" sz="3200"/>
              <a:t>Fraktür riski fazla olan dişlerde kaspların kaplanması önerilir. Bu durum özellikle maksiller premolarlar için geçerlidir. Retrospektif klinik raporlarda premolarlar en sık fraktüre uğrayan dişler olarak bulunmuştur. </a:t>
            </a:r>
          </a:p>
        </p:txBody>
      </p:sp>
      <p:pic>
        <p:nvPicPr>
          <p:cNvPr id="25603" name="Picture 5">
            <a:extLst>
              <a:ext uri="{FF2B5EF4-FFF2-40B4-BE49-F238E27FC236}">
                <a16:creationId xmlns:a16="http://schemas.microsoft.com/office/drawing/2014/main" id="{5FE5AC5C-CFF2-EC4F-B06F-CD8801FBD7E9}"/>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8" y="3573463"/>
            <a:ext cx="2995612" cy="287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6">
            <a:extLst>
              <a:ext uri="{FF2B5EF4-FFF2-40B4-BE49-F238E27FC236}">
                <a16:creationId xmlns:a16="http://schemas.microsoft.com/office/drawing/2014/main" id="{F348592E-C080-784B-9DC6-EB8953856D4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2513" y="3614738"/>
            <a:ext cx="2995612" cy="287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7">
            <a:extLst>
              <a:ext uri="{FF2B5EF4-FFF2-40B4-BE49-F238E27FC236}">
                <a16:creationId xmlns:a16="http://schemas.microsoft.com/office/drawing/2014/main" id="{C2076B74-A2ED-5646-B7FE-A2807FBA0504}"/>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113" y="3598863"/>
            <a:ext cx="2990850" cy="286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9549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up 7">
            <a:extLst>
              <a:ext uri="{FF2B5EF4-FFF2-40B4-BE49-F238E27FC236}">
                <a16:creationId xmlns:a16="http://schemas.microsoft.com/office/drawing/2014/main" id="{7C2869ED-5737-0D44-B396-B7E51D6967C8}"/>
              </a:ext>
            </a:extLst>
          </p:cNvPr>
          <p:cNvGrpSpPr>
            <a:grpSpLocks/>
          </p:cNvGrpSpPr>
          <p:nvPr/>
        </p:nvGrpSpPr>
        <p:grpSpPr bwMode="auto">
          <a:xfrm>
            <a:off x="0" y="2122488"/>
            <a:ext cx="9144000" cy="3141662"/>
            <a:chOff x="0" y="2457450"/>
            <a:chExt cx="9732963" cy="3141663"/>
          </a:xfrm>
        </p:grpSpPr>
        <p:pic>
          <p:nvPicPr>
            <p:cNvPr id="26627" name="Picture 4" descr="aaltered">
              <a:extLst>
                <a:ext uri="{FF2B5EF4-FFF2-40B4-BE49-F238E27FC236}">
                  <a16:creationId xmlns:a16="http://schemas.microsoft.com/office/drawing/2014/main" id="{A9E420F0-65DF-3B42-8207-268BD8918E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57450"/>
              <a:ext cx="3132138" cy="313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5" descr="aalteredB">
              <a:extLst>
                <a:ext uri="{FF2B5EF4-FFF2-40B4-BE49-F238E27FC236}">
                  <a16:creationId xmlns:a16="http://schemas.microsoft.com/office/drawing/2014/main" id="{9A01D57B-B5A6-F541-92D2-98A98E37E1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413" y="2457450"/>
              <a:ext cx="4187825" cy="314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6" descr="aalteredC">
              <a:extLst>
                <a:ext uri="{FF2B5EF4-FFF2-40B4-BE49-F238E27FC236}">
                  <a16:creationId xmlns:a16="http://schemas.microsoft.com/office/drawing/2014/main" id="{B825A930-FE15-7D4A-8F07-6091EB7FF8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063" y="2457450"/>
              <a:ext cx="4152900" cy="314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185630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Dikdörtgen 1">
            <a:extLst>
              <a:ext uri="{FF2B5EF4-FFF2-40B4-BE49-F238E27FC236}">
                <a16:creationId xmlns:a16="http://schemas.microsoft.com/office/drawing/2014/main" id="{05C3D531-62DD-0946-A583-6C49870D1648}"/>
              </a:ext>
            </a:extLst>
          </p:cNvPr>
          <p:cNvSpPr>
            <a:spLocks noChangeArrowheads="1"/>
          </p:cNvSpPr>
          <p:nvPr/>
        </p:nvSpPr>
        <p:spPr bwMode="auto">
          <a:xfrm>
            <a:off x="539750" y="115888"/>
            <a:ext cx="8064500"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defRPr>
            </a:lvl1pPr>
            <a:lvl2pPr marL="742950" indent="-285750">
              <a:defRPr sz="2800" b="1">
                <a:solidFill>
                  <a:schemeClr val="tx1"/>
                </a:solidFill>
                <a:latin typeface="Times New Roman" panose="02020603050405020304" pitchFamily="18" charset="0"/>
              </a:defRPr>
            </a:lvl2pPr>
            <a:lvl3pPr marL="1143000" indent="-228600">
              <a:defRPr sz="2800" b="1">
                <a:solidFill>
                  <a:schemeClr val="tx1"/>
                </a:solidFill>
                <a:latin typeface="Times New Roman" panose="02020603050405020304" pitchFamily="18" charset="0"/>
              </a:defRPr>
            </a:lvl3pPr>
            <a:lvl4pPr marL="1600200" indent="-228600">
              <a:defRPr sz="2800" b="1">
                <a:solidFill>
                  <a:schemeClr val="tx1"/>
                </a:solidFill>
                <a:latin typeface="Times New Roman" panose="02020603050405020304" pitchFamily="18" charset="0"/>
              </a:defRPr>
            </a:lvl4pPr>
            <a:lvl5pPr marL="2057400" indent="-22860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algn="ctr"/>
            <a:r>
              <a:rPr lang="tr-TR" altLang="tr-TR" b="0">
                <a:latin typeface="Trebuchet MS" panose="020B0703020202090204" pitchFamily="34" charset="0"/>
              </a:rPr>
              <a:t>Vakaya göre </a:t>
            </a:r>
            <a:r>
              <a:rPr lang="tr-TR" altLang="tr-TR" b="0">
                <a:solidFill>
                  <a:srgbClr val="FF0000"/>
                </a:solidFill>
                <a:latin typeface="Trebuchet MS" panose="020B0703020202090204" pitchFamily="34" charset="0"/>
              </a:rPr>
              <a:t>amalkor</a:t>
            </a:r>
            <a:r>
              <a:rPr lang="tr-TR" altLang="tr-TR" b="0">
                <a:latin typeface="Trebuchet MS" panose="020B0703020202090204" pitchFamily="34" charset="0"/>
              </a:rPr>
              <a:t> (amalcore) restorasyon ya da </a:t>
            </a:r>
            <a:r>
              <a:rPr lang="tr-TR" altLang="tr-TR" b="0">
                <a:solidFill>
                  <a:srgbClr val="FF0000"/>
                </a:solidFill>
                <a:latin typeface="Trebuchet MS" panose="020B0703020202090204" pitchFamily="34" charset="0"/>
              </a:rPr>
              <a:t>koronal-radiküler</a:t>
            </a:r>
            <a:r>
              <a:rPr lang="tr-TR" altLang="tr-TR" b="0">
                <a:latin typeface="Trebuchet MS" panose="020B0703020202090204" pitchFamily="34" charset="0"/>
              </a:rPr>
              <a:t> olarak adlandırılan restorasyonlar düşünülebilir. Post yerleştirmek yerine, pulpa odası ve her kanalın </a:t>
            </a:r>
            <a:r>
              <a:rPr lang="tr-TR" altLang="tr-TR" b="0">
                <a:solidFill>
                  <a:srgbClr val="FF0000"/>
                </a:solidFill>
                <a:latin typeface="Trebuchet MS" panose="020B0703020202090204" pitchFamily="34" charset="0"/>
              </a:rPr>
              <a:t>2-3 mm</a:t>
            </a:r>
            <a:r>
              <a:rPr lang="tr-TR" altLang="tr-TR" b="0">
                <a:latin typeface="Trebuchet MS" panose="020B0703020202090204" pitchFamily="34" charset="0"/>
              </a:rPr>
              <a:t>’lik koronal kısmı restorasyon materyalinin retansiyonunda kullanılmaktadır. </a:t>
            </a:r>
          </a:p>
        </p:txBody>
      </p:sp>
      <p:pic>
        <p:nvPicPr>
          <p:cNvPr id="27651" name="Picture 2" descr="G:\ENDO SONRASI RESTORASYON\amalkor\37_10_11_09_05-440x550.jpg">
            <a:extLst>
              <a:ext uri="{FF2B5EF4-FFF2-40B4-BE49-F238E27FC236}">
                <a16:creationId xmlns:a16="http://schemas.microsoft.com/office/drawing/2014/main" id="{E6162A5D-A6D2-4A4F-AA94-490A04989C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0000"/>
          <a:stretch>
            <a:fillRect/>
          </a:stretch>
        </p:blipFill>
        <p:spPr bwMode="auto">
          <a:xfrm>
            <a:off x="2332038" y="3573463"/>
            <a:ext cx="4335462"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36371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4" descr="scan0019">
            <a:extLst>
              <a:ext uri="{FF2B5EF4-FFF2-40B4-BE49-F238E27FC236}">
                <a16:creationId xmlns:a16="http://schemas.microsoft.com/office/drawing/2014/main" id="{0FB34C6E-8654-414C-8458-2E9FFD8F03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590"/>
          <a:stretch>
            <a:fillRect/>
          </a:stretch>
        </p:blipFill>
        <p:spPr bwMode="auto">
          <a:xfrm>
            <a:off x="468313" y="765175"/>
            <a:ext cx="8675687" cy="5280025"/>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3179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İçerik Yer Tutucusu 2">
            <a:extLst>
              <a:ext uri="{FF2B5EF4-FFF2-40B4-BE49-F238E27FC236}">
                <a16:creationId xmlns:a16="http://schemas.microsoft.com/office/drawing/2014/main" id="{103BE8FB-8EA6-6740-97FD-8ED1B567C719}"/>
              </a:ext>
            </a:extLst>
          </p:cNvPr>
          <p:cNvSpPr txBox="1">
            <a:spLocks/>
          </p:cNvSpPr>
          <p:nvPr/>
        </p:nvSpPr>
        <p:spPr bwMode="auto">
          <a:xfrm>
            <a:off x="611188" y="333375"/>
            <a:ext cx="8137525"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4450">
              <a:defRPr sz="2800" b="1">
                <a:solidFill>
                  <a:schemeClr val="tx1"/>
                </a:solidFill>
                <a:latin typeface="Times New Roman" panose="02020603050405020304" pitchFamily="18" charset="0"/>
              </a:defRPr>
            </a:lvl1pPr>
            <a:lvl2pPr marL="742950" indent="-285750">
              <a:defRPr sz="2800" b="1">
                <a:solidFill>
                  <a:schemeClr val="tx1"/>
                </a:solidFill>
                <a:latin typeface="Times New Roman" panose="02020603050405020304" pitchFamily="18" charset="0"/>
              </a:defRPr>
            </a:lvl2pPr>
            <a:lvl3pPr marL="1143000" indent="-228600">
              <a:defRPr sz="2800" b="1">
                <a:solidFill>
                  <a:schemeClr val="tx1"/>
                </a:solidFill>
                <a:latin typeface="Times New Roman" panose="02020603050405020304" pitchFamily="18" charset="0"/>
              </a:defRPr>
            </a:lvl3pPr>
            <a:lvl4pPr marL="1600200" indent="-228600">
              <a:defRPr sz="2800" b="1">
                <a:solidFill>
                  <a:schemeClr val="tx1"/>
                </a:solidFill>
                <a:latin typeface="Times New Roman" panose="02020603050405020304" pitchFamily="18" charset="0"/>
              </a:defRPr>
            </a:lvl4pPr>
            <a:lvl5pPr marL="2057400" indent="-22860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algn="ctr" eaLnBrk="1" hangingPunct="1">
              <a:spcBef>
                <a:spcPct val="20000"/>
              </a:spcBef>
              <a:spcAft>
                <a:spcPts val="300"/>
              </a:spcAft>
              <a:buClr>
                <a:srgbClr val="C3260C"/>
              </a:buClr>
              <a:buSzPct val="130000"/>
              <a:buFont typeface="Georgia" panose="02040502050405020303" pitchFamily="18" charset="0"/>
              <a:buNone/>
            </a:pPr>
            <a:r>
              <a:rPr lang="tr-TR" altLang="tr-TR" sz="3200">
                <a:solidFill>
                  <a:srgbClr val="FF0000"/>
                </a:solidFill>
                <a:latin typeface="Trebuchet MS" panose="020B0703020202090204" pitchFamily="34" charset="0"/>
              </a:rPr>
              <a:t>Fiberle güçlendirilmiş kompozitler;</a:t>
            </a:r>
          </a:p>
          <a:p>
            <a:pPr algn="ctr" eaLnBrk="1" hangingPunct="1">
              <a:spcBef>
                <a:spcPct val="20000"/>
              </a:spcBef>
              <a:spcAft>
                <a:spcPts val="300"/>
              </a:spcAft>
              <a:buClr>
                <a:srgbClr val="C3260C"/>
              </a:buClr>
              <a:buSzPct val="130000"/>
              <a:buFont typeface="Georgia" panose="02040502050405020303" pitchFamily="18" charset="0"/>
              <a:buNone/>
            </a:pPr>
            <a:r>
              <a:rPr lang="tr-TR" altLang="tr-TR" sz="3200">
                <a:solidFill>
                  <a:srgbClr val="404040"/>
                </a:solidFill>
                <a:latin typeface="Trebuchet MS" panose="020B0703020202090204" pitchFamily="34" charset="0"/>
              </a:rPr>
              <a:t>Arka grup dişlerde çürüğe bağlı veya endodontik tedavi sonrası oluşabilen </a:t>
            </a:r>
            <a:r>
              <a:rPr lang="tr-TR" altLang="tr-TR" sz="3200">
                <a:solidFill>
                  <a:srgbClr val="FF0000"/>
                </a:solidFill>
                <a:latin typeface="Trebuchet MS" panose="020B0703020202090204" pitchFamily="34" charset="0"/>
              </a:rPr>
              <a:t>geniş madde kayıplarının </a:t>
            </a:r>
            <a:r>
              <a:rPr lang="tr-TR" altLang="tr-TR" sz="3200">
                <a:solidFill>
                  <a:srgbClr val="404040"/>
                </a:solidFill>
                <a:latin typeface="Trebuchet MS" panose="020B0703020202090204" pitchFamily="34" charset="0"/>
              </a:rPr>
              <a:t>giderilmesinde daha uzun ömürlü ve dayanıklı restorasyonların yapılabilmesi amacıyla fiberler kompozit rezin ile birlikte kullanılmaktadır. </a:t>
            </a:r>
          </a:p>
          <a:p>
            <a:pPr algn="ctr" eaLnBrk="1" hangingPunct="1">
              <a:spcBef>
                <a:spcPct val="20000"/>
              </a:spcBef>
              <a:spcAft>
                <a:spcPts val="300"/>
              </a:spcAft>
              <a:buClr>
                <a:srgbClr val="C3260C"/>
              </a:buClr>
              <a:buSzPct val="130000"/>
              <a:buFont typeface="Georgia" panose="02040502050405020303" pitchFamily="18" charset="0"/>
              <a:buNone/>
            </a:pPr>
            <a:endParaRPr lang="tr-TR" altLang="tr-TR" sz="3200">
              <a:solidFill>
                <a:srgbClr val="404040"/>
              </a:solidFill>
              <a:latin typeface="Trebuchet MS" panose="020B0703020202090204" pitchFamily="34" charset="0"/>
            </a:endParaRPr>
          </a:p>
        </p:txBody>
      </p:sp>
      <p:pic>
        <p:nvPicPr>
          <p:cNvPr id="29699" name="Picture 3">
            <a:extLst>
              <a:ext uri="{FF2B5EF4-FFF2-40B4-BE49-F238E27FC236}">
                <a16:creationId xmlns:a16="http://schemas.microsoft.com/office/drawing/2014/main" id="{23222CAD-ADE5-9648-BEBC-1EDAAE515E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7063" y="4365625"/>
            <a:ext cx="5976937" cy="223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00" name="Picture 3">
            <a:extLst>
              <a:ext uri="{FF2B5EF4-FFF2-40B4-BE49-F238E27FC236}">
                <a16:creationId xmlns:a16="http://schemas.microsoft.com/office/drawing/2014/main" id="{2B98EC65-67C0-7241-8A39-34BB0AEF8D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4364038"/>
            <a:ext cx="2987675" cy="2233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36014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D:\öğrenci notlar\ENDO SONRASI RESTORASYON\fiber.JPG">
            <a:extLst>
              <a:ext uri="{FF2B5EF4-FFF2-40B4-BE49-F238E27FC236}">
                <a16:creationId xmlns:a16="http://schemas.microsoft.com/office/drawing/2014/main" id="{2ADC51FD-D46A-1848-A574-950D1B2EAA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6448" t="50000" r="3026" b="12105"/>
          <a:stretch>
            <a:fillRect/>
          </a:stretch>
        </p:blipFill>
        <p:spPr bwMode="auto">
          <a:xfrm>
            <a:off x="1347788" y="3429000"/>
            <a:ext cx="6448425" cy="259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Picture 2" descr="D:\öğrenci notlar\ENDO SONRASI RESTORASYON\fiber.JPG">
            <a:extLst>
              <a:ext uri="{FF2B5EF4-FFF2-40B4-BE49-F238E27FC236}">
                <a16:creationId xmlns:a16="http://schemas.microsoft.com/office/drawing/2014/main" id="{3D7DD01F-4341-BB41-B6FE-59DEF1AFA2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64211"/>
          <a:stretch>
            <a:fillRect/>
          </a:stretch>
        </p:blipFill>
        <p:spPr bwMode="auto">
          <a:xfrm>
            <a:off x="0" y="431800"/>
            <a:ext cx="9144000" cy="299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456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CDF74B5-7D68-894E-BBCF-9E52385CE0E0}"/>
              </a:ext>
            </a:extLst>
          </p:cNvPr>
          <p:cNvSpPr>
            <a:spLocks noGrp="1"/>
          </p:cNvSpPr>
          <p:nvPr>
            <p:ph sz="quarter" idx="13"/>
          </p:nvPr>
        </p:nvSpPr>
        <p:spPr>
          <a:xfrm>
            <a:off x="685800" y="404813"/>
            <a:ext cx="7772400" cy="5691187"/>
          </a:xfrm>
        </p:spPr>
        <p:txBody>
          <a:bodyPr rtlCol="0">
            <a:normAutofit/>
          </a:bodyPr>
          <a:lstStyle/>
          <a:p>
            <a:pPr marL="0" indent="0" eaLnBrk="1" fontAlgn="auto" hangingPunct="1">
              <a:buClr>
                <a:schemeClr val="accent6">
                  <a:lumMod val="75000"/>
                </a:schemeClr>
              </a:buClr>
              <a:buFontTx/>
              <a:buNone/>
              <a:defRPr/>
            </a:pPr>
            <a:r>
              <a:rPr lang="tr-TR" sz="3200" dirty="0" err="1">
                <a:solidFill>
                  <a:schemeClr val="tx1">
                    <a:lumMod val="75000"/>
                    <a:lumOff val="25000"/>
                  </a:schemeClr>
                </a:solidFill>
              </a:rPr>
              <a:t>Posterior</a:t>
            </a:r>
            <a:r>
              <a:rPr lang="tr-TR" sz="3200" dirty="0">
                <a:solidFill>
                  <a:schemeClr val="tx1">
                    <a:lumMod val="75000"/>
                    <a:lumOff val="25000"/>
                  </a:schemeClr>
                </a:solidFill>
              </a:rPr>
              <a:t> dişlerde post kullanma kararı vermeden önce </a:t>
            </a:r>
            <a:r>
              <a:rPr lang="tr-TR" dirty="0">
                <a:solidFill>
                  <a:schemeClr val="tx1">
                    <a:lumMod val="75000"/>
                    <a:lumOff val="25000"/>
                  </a:schemeClr>
                </a:solidFill>
              </a:rPr>
              <a:t>; </a:t>
            </a:r>
          </a:p>
          <a:p>
            <a:pPr marL="0" indent="0" eaLnBrk="1" fontAlgn="auto" hangingPunct="1">
              <a:buClr>
                <a:schemeClr val="accent6">
                  <a:lumMod val="75000"/>
                </a:schemeClr>
              </a:buClr>
              <a:buFontTx/>
              <a:buNone/>
              <a:defRPr/>
            </a:pPr>
            <a:endParaRPr lang="tr-TR" dirty="0">
              <a:solidFill>
                <a:schemeClr val="tx1">
                  <a:lumMod val="75000"/>
                  <a:lumOff val="25000"/>
                </a:schemeClr>
              </a:solidFill>
            </a:endParaRPr>
          </a:p>
          <a:p>
            <a:pPr indent="-182880" eaLnBrk="1" fontAlgn="auto" hangingPunct="1">
              <a:buClr>
                <a:schemeClr val="accent6">
                  <a:lumMod val="75000"/>
                </a:schemeClr>
              </a:buClr>
              <a:defRPr/>
            </a:pPr>
            <a:r>
              <a:rPr lang="tr-TR" sz="2800" dirty="0" err="1">
                <a:solidFill>
                  <a:schemeClr val="tx1">
                    <a:lumMod val="75000"/>
                    <a:lumOff val="25000"/>
                  </a:schemeClr>
                </a:solidFill>
              </a:rPr>
              <a:t>Koronal</a:t>
            </a:r>
            <a:r>
              <a:rPr lang="tr-TR" sz="2800" dirty="0">
                <a:solidFill>
                  <a:schemeClr val="tx1">
                    <a:lumMod val="75000"/>
                    <a:lumOff val="25000"/>
                  </a:schemeClr>
                </a:solidFill>
              </a:rPr>
              <a:t> bölümde </a:t>
            </a:r>
            <a:r>
              <a:rPr lang="tr-TR" sz="2800" dirty="0" err="1">
                <a:solidFill>
                  <a:schemeClr val="tx1">
                    <a:lumMod val="75000"/>
                    <a:lumOff val="25000"/>
                  </a:schemeClr>
                </a:solidFill>
              </a:rPr>
              <a:t>horizontal</a:t>
            </a:r>
            <a:r>
              <a:rPr lang="tr-TR" sz="2800" dirty="0">
                <a:solidFill>
                  <a:schemeClr val="tx1">
                    <a:lumMod val="75000"/>
                    <a:lumOff val="25000"/>
                  </a:schemeClr>
                </a:solidFill>
              </a:rPr>
              <a:t> çatlaklar gözlenmemeli,</a:t>
            </a:r>
          </a:p>
          <a:p>
            <a:pPr indent="-182880" eaLnBrk="1" fontAlgn="auto" hangingPunct="1">
              <a:buClr>
                <a:schemeClr val="accent6">
                  <a:lumMod val="75000"/>
                </a:schemeClr>
              </a:buClr>
              <a:defRPr/>
            </a:pPr>
            <a:r>
              <a:rPr lang="tr-TR" sz="2800" dirty="0">
                <a:solidFill>
                  <a:schemeClr val="tx1">
                    <a:lumMod val="75000"/>
                    <a:lumOff val="25000"/>
                  </a:schemeClr>
                </a:solidFill>
              </a:rPr>
              <a:t>Restorasyon ağır </a:t>
            </a:r>
            <a:r>
              <a:rPr lang="tr-TR" sz="2800" dirty="0" err="1">
                <a:solidFill>
                  <a:schemeClr val="tx1">
                    <a:lumMod val="75000"/>
                    <a:lumOff val="25000"/>
                  </a:schemeClr>
                </a:solidFill>
              </a:rPr>
              <a:t>insizal</a:t>
            </a:r>
            <a:r>
              <a:rPr lang="tr-TR" sz="2800" dirty="0">
                <a:solidFill>
                  <a:schemeClr val="tx1">
                    <a:lumMod val="75000"/>
                    <a:lumOff val="25000"/>
                  </a:schemeClr>
                </a:solidFill>
              </a:rPr>
              <a:t> rehberlik ya da </a:t>
            </a:r>
            <a:r>
              <a:rPr lang="tr-TR" sz="2800" dirty="0" err="1">
                <a:solidFill>
                  <a:schemeClr val="tx1">
                    <a:lumMod val="75000"/>
                    <a:lumOff val="25000"/>
                  </a:schemeClr>
                </a:solidFill>
              </a:rPr>
              <a:t>bruksizm</a:t>
            </a:r>
            <a:r>
              <a:rPr lang="tr-TR" sz="2800" dirty="0">
                <a:solidFill>
                  <a:schemeClr val="tx1">
                    <a:lumMod val="75000"/>
                    <a:lumOff val="25000"/>
                  </a:schemeClr>
                </a:solidFill>
              </a:rPr>
              <a:t> kaynaklı ağır </a:t>
            </a:r>
            <a:r>
              <a:rPr lang="tr-TR" sz="2800" dirty="0" err="1">
                <a:solidFill>
                  <a:schemeClr val="tx1">
                    <a:lumMod val="75000"/>
                    <a:lumOff val="25000"/>
                  </a:schemeClr>
                </a:solidFill>
              </a:rPr>
              <a:t>lateral</a:t>
            </a:r>
            <a:r>
              <a:rPr lang="tr-TR" sz="2800" dirty="0">
                <a:solidFill>
                  <a:schemeClr val="tx1">
                    <a:lumMod val="75000"/>
                    <a:lumOff val="25000"/>
                  </a:schemeClr>
                </a:solidFill>
              </a:rPr>
              <a:t> kuvvetler gibi aşırı </a:t>
            </a:r>
            <a:r>
              <a:rPr lang="tr-TR" sz="2800" dirty="0" err="1">
                <a:solidFill>
                  <a:schemeClr val="tx1">
                    <a:lumMod val="75000"/>
                    <a:lumOff val="25000"/>
                  </a:schemeClr>
                </a:solidFill>
              </a:rPr>
              <a:t>okluzal</a:t>
            </a:r>
            <a:r>
              <a:rPr lang="tr-TR" sz="2800" dirty="0">
                <a:solidFill>
                  <a:schemeClr val="tx1">
                    <a:lumMod val="75000"/>
                    <a:lumOff val="25000"/>
                  </a:schemeClr>
                </a:solidFill>
              </a:rPr>
              <a:t> kuvvetlere maruz kalmamalıdır. </a:t>
            </a:r>
          </a:p>
          <a:p>
            <a:pPr indent="-182880" eaLnBrk="1" fontAlgn="auto" hangingPunct="1">
              <a:buClr>
                <a:schemeClr val="accent6">
                  <a:lumMod val="75000"/>
                </a:schemeClr>
              </a:buClr>
              <a:defRPr/>
            </a:pPr>
            <a:r>
              <a:rPr lang="tr-TR" sz="2800" dirty="0" err="1">
                <a:solidFill>
                  <a:schemeClr val="tx1">
                    <a:lumMod val="75000"/>
                    <a:lumOff val="25000"/>
                  </a:schemeClr>
                </a:solidFill>
              </a:rPr>
              <a:t>Fasiyal</a:t>
            </a:r>
            <a:r>
              <a:rPr lang="tr-TR" sz="2800" dirty="0">
                <a:solidFill>
                  <a:schemeClr val="tx1">
                    <a:lumMod val="75000"/>
                    <a:lumOff val="25000"/>
                  </a:schemeClr>
                </a:solidFill>
              </a:rPr>
              <a:t> ve </a:t>
            </a:r>
            <a:r>
              <a:rPr lang="tr-TR" sz="2800" dirty="0" err="1">
                <a:solidFill>
                  <a:schemeClr val="tx1">
                    <a:lumMod val="75000"/>
                    <a:lumOff val="25000"/>
                  </a:schemeClr>
                </a:solidFill>
              </a:rPr>
              <a:t>lingual</a:t>
            </a:r>
            <a:r>
              <a:rPr lang="tr-TR" sz="2800" dirty="0">
                <a:solidFill>
                  <a:schemeClr val="tx1">
                    <a:lumMod val="75000"/>
                    <a:lumOff val="25000"/>
                  </a:schemeClr>
                </a:solidFill>
              </a:rPr>
              <a:t> </a:t>
            </a:r>
            <a:r>
              <a:rPr lang="tr-TR" sz="2800" dirty="0" err="1">
                <a:solidFill>
                  <a:schemeClr val="tx1">
                    <a:lumMod val="75000"/>
                    <a:lumOff val="25000"/>
                  </a:schemeClr>
                </a:solidFill>
              </a:rPr>
              <a:t>kaspları</a:t>
            </a:r>
            <a:r>
              <a:rPr lang="tr-TR" sz="2800" dirty="0">
                <a:solidFill>
                  <a:schemeClr val="tx1">
                    <a:lumMod val="75000"/>
                    <a:lumOff val="25000"/>
                  </a:schemeClr>
                </a:solidFill>
              </a:rPr>
              <a:t> sağlam </a:t>
            </a:r>
            <a:r>
              <a:rPr lang="tr-TR" sz="2800" dirty="0" err="1">
                <a:solidFill>
                  <a:schemeClr val="tx1">
                    <a:lumMod val="75000"/>
                    <a:lumOff val="25000"/>
                  </a:schemeClr>
                </a:solidFill>
              </a:rPr>
              <a:t>posterior</a:t>
            </a:r>
            <a:r>
              <a:rPr lang="tr-TR" sz="2800" dirty="0">
                <a:solidFill>
                  <a:schemeClr val="tx1">
                    <a:lumMod val="75000"/>
                    <a:lumOff val="25000"/>
                  </a:schemeClr>
                </a:solidFill>
              </a:rPr>
              <a:t> dişlerde </a:t>
            </a:r>
            <a:r>
              <a:rPr lang="tr-TR" sz="2800" dirty="0" err="1">
                <a:solidFill>
                  <a:schemeClr val="tx1">
                    <a:lumMod val="75000"/>
                    <a:lumOff val="25000"/>
                  </a:schemeClr>
                </a:solidFill>
              </a:rPr>
              <a:t>okluzal</a:t>
            </a:r>
            <a:r>
              <a:rPr lang="tr-TR" sz="2800" dirty="0">
                <a:solidFill>
                  <a:schemeClr val="tx1">
                    <a:lumMod val="75000"/>
                    <a:lumOff val="25000"/>
                  </a:schemeClr>
                </a:solidFill>
              </a:rPr>
              <a:t> kuvvetler az ve </a:t>
            </a:r>
            <a:r>
              <a:rPr lang="tr-TR" sz="2800" dirty="0" err="1">
                <a:solidFill>
                  <a:schemeClr val="tx1">
                    <a:lumMod val="75000"/>
                    <a:lumOff val="25000"/>
                  </a:schemeClr>
                </a:solidFill>
              </a:rPr>
              <a:t>fraktür</a:t>
            </a:r>
            <a:r>
              <a:rPr lang="tr-TR" sz="2800" dirty="0">
                <a:solidFill>
                  <a:schemeClr val="tx1">
                    <a:lumMod val="75000"/>
                    <a:lumOff val="25000"/>
                  </a:schemeClr>
                </a:solidFill>
              </a:rPr>
              <a:t> riski düşükse post uygulanmamalıdır.</a:t>
            </a:r>
          </a:p>
        </p:txBody>
      </p:sp>
    </p:spTree>
    <p:extLst>
      <p:ext uri="{BB962C8B-B14F-4D97-AF65-F5344CB8AC3E}">
        <p14:creationId xmlns:p14="http://schemas.microsoft.com/office/powerpoint/2010/main" val="17327655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İçerik Yer Tutucusu 2">
            <a:extLst>
              <a:ext uri="{FF2B5EF4-FFF2-40B4-BE49-F238E27FC236}">
                <a16:creationId xmlns:a16="http://schemas.microsoft.com/office/drawing/2014/main" id="{7E428885-559B-EC4E-BB61-93B0560CD0CD}"/>
              </a:ext>
            </a:extLst>
          </p:cNvPr>
          <p:cNvSpPr>
            <a:spLocks noGrp="1"/>
          </p:cNvSpPr>
          <p:nvPr>
            <p:ph sz="quarter" idx="13"/>
          </p:nvPr>
        </p:nvSpPr>
        <p:spPr>
          <a:xfrm>
            <a:off x="395288" y="260350"/>
            <a:ext cx="8424862" cy="3024188"/>
          </a:xfrm>
        </p:spPr>
        <p:txBody>
          <a:bodyPr rtlCol="0">
            <a:normAutofit/>
          </a:bodyPr>
          <a:lstStyle/>
          <a:p>
            <a:pPr marL="45720" indent="0" eaLnBrk="1" fontAlgn="auto" hangingPunct="1">
              <a:buClr>
                <a:schemeClr val="accent6">
                  <a:lumMod val="75000"/>
                </a:schemeClr>
              </a:buClr>
              <a:buFont typeface="Georgia" panose="02040502050405020303" pitchFamily="18" charset="0"/>
              <a:buNone/>
              <a:defRPr/>
            </a:pPr>
            <a:r>
              <a:rPr lang="tr-TR" sz="2800" dirty="0">
                <a:solidFill>
                  <a:schemeClr val="tx1">
                    <a:lumMod val="75000"/>
                    <a:lumOff val="25000"/>
                  </a:schemeClr>
                </a:solidFill>
              </a:rPr>
              <a:t>Ancak;</a:t>
            </a:r>
          </a:p>
          <a:p>
            <a:pPr marL="45720" indent="0" eaLnBrk="1" fontAlgn="auto" hangingPunct="1">
              <a:buClr>
                <a:schemeClr val="accent6">
                  <a:lumMod val="75000"/>
                </a:schemeClr>
              </a:buClr>
              <a:buFont typeface="Georgia" panose="02040502050405020303" pitchFamily="18" charset="0"/>
              <a:buNone/>
              <a:defRPr/>
            </a:pPr>
            <a:r>
              <a:rPr lang="tr-TR" dirty="0">
                <a:solidFill>
                  <a:schemeClr val="tx1">
                    <a:lumMod val="75000"/>
                    <a:lumOff val="25000"/>
                  </a:schemeClr>
                </a:solidFill>
              </a:rPr>
              <a:t> </a:t>
            </a:r>
            <a:r>
              <a:rPr lang="tr-TR" sz="2800" dirty="0">
                <a:solidFill>
                  <a:schemeClr val="tx1">
                    <a:lumMod val="75000"/>
                    <a:lumOff val="25000"/>
                  </a:schemeClr>
                </a:solidFill>
              </a:rPr>
              <a:t>kalan diş dokusu miktarı çok az, </a:t>
            </a:r>
            <a:r>
              <a:rPr lang="tr-TR" sz="2800" dirty="0" err="1">
                <a:solidFill>
                  <a:schemeClr val="tx1">
                    <a:lumMod val="75000"/>
                    <a:lumOff val="25000"/>
                  </a:schemeClr>
                </a:solidFill>
              </a:rPr>
              <a:t>fraktür</a:t>
            </a:r>
            <a:r>
              <a:rPr lang="tr-TR" sz="2800" dirty="0">
                <a:solidFill>
                  <a:schemeClr val="tx1">
                    <a:lumMod val="75000"/>
                    <a:lumOff val="25000"/>
                  </a:schemeClr>
                </a:solidFill>
              </a:rPr>
              <a:t> riski yüksek ve dişin hareketli ya da bölümlü protez için dayanak olması gerekiyorsa post uygulanmalı ve çiğneme kuvvetlerinden korumak için </a:t>
            </a:r>
            <a:r>
              <a:rPr lang="tr-TR" sz="2800" dirty="0" err="1">
                <a:solidFill>
                  <a:schemeClr val="tx1">
                    <a:lumMod val="75000"/>
                    <a:lumOff val="25000"/>
                  </a:schemeClr>
                </a:solidFill>
              </a:rPr>
              <a:t>kasplar</a:t>
            </a:r>
            <a:r>
              <a:rPr lang="tr-TR" sz="2800" dirty="0">
                <a:solidFill>
                  <a:schemeClr val="tx1">
                    <a:lumMod val="75000"/>
                    <a:lumOff val="25000"/>
                  </a:schemeClr>
                </a:solidFill>
              </a:rPr>
              <a:t> kaplanmalıdır.</a:t>
            </a:r>
          </a:p>
          <a:p>
            <a:pPr indent="-182880" eaLnBrk="1" fontAlgn="auto" hangingPunct="1">
              <a:buClr>
                <a:schemeClr val="accent6">
                  <a:lumMod val="75000"/>
                </a:schemeClr>
              </a:buClr>
              <a:defRPr/>
            </a:pPr>
            <a:endParaRPr lang="tr-TR" dirty="0">
              <a:solidFill>
                <a:schemeClr val="tx1">
                  <a:lumMod val="75000"/>
                  <a:lumOff val="25000"/>
                </a:schemeClr>
              </a:solidFill>
            </a:endParaRPr>
          </a:p>
        </p:txBody>
      </p:sp>
      <p:pic>
        <p:nvPicPr>
          <p:cNvPr id="32771" name="Picture 3" descr="D:\öğrenci notlar\ENDO SONRASI RESTORASYON\inley onlay.jpg">
            <a:extLst>
              <a:ext uri="{FF2B5EF4-FFF2-40B4-BE49-F238E27FC236}">
                <a16:creationId xmlns:a16="http://schemas.microsoft.com/office/drawing/2014/main" id="{6CC57140-DAA4-C74E-B3AC-959CC4B67F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975" y="3101975"/>
            <a:ext cx="5981700" cy="360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6876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Başlık 1">
            <a:extLst>
              <a:ext uri="{FF2B5EF4-FFF2-40B4-BE49-F238E27FC236}">
                <a16:creationId xmlns:a16="http://schemas.microsoft.com/office/drawing/2014/main" id="{20D672C6-FA27-2641-A320-838851A0DF85}"/>
              </a:ext>
            </a:extLst>
          </p:cNvPr>
          <p:cNvSpPr>
            <a:spLocks noGrp="1"/>
          </p:cNvSpPr>
          <p:nvPr>
            <p:ph type="title"/>
          </p:nvPr>
        </p:nvSpPr>
        <p:spPr>
          <a:xfrm>
            <a:off x="685800" y="609600"/>
            <a:ext cx="7772400" cy="803275"/>
          </a:xfrm>
        </p:spPr>
        <p:txBody>
          <a:bodyPr>
            <a:normAutofit fontScale="90000"/>
          </a:bodyPr>
          <a:lstStyle/>
          <a:p>
            <a:pPr marL="0" indent="0" algn="ctr" eaLnBrk="1" fontAlgn="auto" hangingPunct="1">
              <a:spcAft>
                <a:spcPts val="0"/>
              </a:spcAft>
              <a:buClr>
                <a:schemeClr val="accent6">
                  <a:lumMod val="75000"/>
                </a:schemeClr>
              </a:buClr>
              <a:buFont typeface="Georgia" panose="02040502050405020303" pitchFamily="18" charset="0"/>
              <a:buNone/>
              <a:defRPr/>
            </a:pPr>
            <a:r>
              <a:rPr lang="tr-TR" sz="3200" dirty="0"/>
              <a:t>RESTORASYON SEÇENEKLERİ</a:t>
            </a:r>
            <a:br>
              <a:rPr lang="tr-TR" dirty="0"/>
            </a:br>
            <a:endParaRPr lang="tr-TR" dirty="0"/>
          </a:p>
        </p:txBody>
      </p:sp>
      <p:sp>
        <p:nvSpPr>
          <p:cNvPr id="33795" name="İçerik Yer Tutucusu 2">
            <a:extLst>
              <a:ext uri="{FF2B5EF4-FFF2-40B4-BE49-F238E27FC236}">
                <a16:creationId xmlns:a16="http://schemas.microsoft.com/office/drawing/2014/main" id="{29ED83C4-ADBA-9042-86EA-624AC73E98D1}"/>
              </a:ext>
            </a:extLst>
          </p:cNvPr>
          <p:cNvSpPr>
            <a:spLocks noGrp="1"/>
          </p:cNvSpPr>
          <p:nvPr>
            <p:ph sz="quarter" idx="13"/>
          </p:nvPr>
        </p:nvSpPr>
        <p:spPr>
          <a:xfrm>
            <a:off x="685800" y="1844675"/>
            <a:ext cx="7772400" cy="4251325"/>
          </a:xfrm>
        </p:spPr>
        <p:txBody>
          <a:bodyPr/>
          <a:lstStyle/>
          <a:p>
            <a:pPr eaLnBrk="1" hangingPunct="1"/>
            <a:r>
              <a:rPr lang="tr-TR" altLang="tr-TR" sz="3200" b="1"/>
              <a:t>Kompozit Rezin Restorasyonlar</a:t>
            </a:r>
            <a:endParaRPr lang="tr-TR" altLang="tr-TR" sz="3200"/>
          </a:p>
          <a:p>
            <a:pPr eaLnBrk="1" hangingPunct="1"/>
            <a:r>
              <a:rPr lang="tr-TR" altLang="tr-TR" sz="3200" b="1"/>
              <a:t>Amalgam Restorasyonlar</a:t>
            </a:r>
          </a:p>
          <a:p>
            <a:pPr eaLnBrk="1" hangingPunct="1"/>
            <a:r>
              <a:rPr lang="tr-TR" altLang="tr-TR" sz="3200" b="1"/>
              <a:t>Cam ionomer Restorasyonlar</a:t>
            </a:r>
          </a:p>
          <a:p>
            <a:pPr eaLnBrk="1" hangingPunct="1"/>
            <a:r>
              <a:rPr lang="tr-TR" altLang="tr-TR" sz="3200" b="1"/>
              <a:t>Protetik Restorasyonlar</a:t>
            </a:r>
            <a:endParaRPr lang="tr-TR" altLang="tr-TR" sz="3200"/>
          </a:p>
          <a:p>
            <a:pPr eaLnBrk="1" hangingPunct="1"/>
            <a:r>
              <a:rPr lang="tr-TR" altLang="tr-TR" sz="3200" b="1"/>
              <a:t>Postlar</a:t>
            </a:r>
            <a:endParaRPr lang="tr-TR" altLang="tr-TR" sz="3200"/>
          </a:p>
          <a:p>
            <a:pPr eaLnBrk="1" hangingPunct="1"/>
            <a:endParaRPr lang="tr-TR" altLang="tr-TR" sz="3200"/>
          </a:p>
        </p:txBody>
      </p:sp>
    </p:spTree>
    <p:extLst>
      <p:ext uri="{BB962C8B-B14F-4D97-AF65-F5344CB8AC3E}">
        <p14:creationId xmlns:p14="http://schemas.microsoft.com/office/powerpoint/2010/main" val="10742718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Başlık 1">
            <a:extLst>
              <a:ext uri="{FF2B5EF4-FFF2-40B4-BE49-F238E27FC236}">
                <a16:creationId xmlns:a16="http://schemas.microsoft.com/office/drawing/2014/main" id="{FB4963E7-8E1A-5B4C-A077-4C6E8BDCFE2D}"/>
              </a:ext>
            </a:extLst>
          </p:cNvPr>
          <p:cNvSpPr>
            <a:spLocks noGrp="1"/>
          </p:cNvSpPr>
          <p:nvPr>
            <p:ph type="title"/>
          </p:nvPr>
        </p:nvSpPr>
        <p:spPr>
          <a:xfrm>
            <a:off x="685800" y="260350"/>
            <a:ext cx="7772400" cy="1081088"/>
          </a:xfrm>
        </p:spPr>
        <p:txBody>
          <a:bodyPr/>
          <a:lstStyle/>
          <a:p>
            <a:pPr marL="0" indent="0" algn="ctr" eaLnBrk="1" fontAlgn="auto" hangingPunct="1">
              <a:spcAft>
                <a:spcPts val="0"/>
              </a:spcAft>
              <a:buClr>
                <a:schemeClr val="accent6">
                  <a:lumMod val="75000"/>
                </a:schemeClr>
              </a:buClr>
              <a:buFont typeface="Georgia" panose="02040502050405020303" pitchFamily="18" charset="0"/>
              <a:buNone/>
              <a:defRPr/>
            </a:pPr>
            <a:r>
              <a:rPr lang="tr-TR" sz="2800" dirty="0"/>
              <a:t>Kompozit </a:t>
            </a:r>
            <a:r>
              <a:rPr lang="tr-TR" sz="2800" dirty="0" err="1"/>
              <a:t>Rezin</a:t>
            </a:r>
            <a:r>
              <a:rPr lang="tr-TR" sz="2800" dirty="0"/>
              <a:t> Restorasyonlar</a:t>
            </a:r>
            <a:br>
              <a:rPr lang="tr-TR" dirty="0"/>
            </a:br>
            <a:endParaRPr lang="tr-TR" dirty="0"/>
          </a:p>
        </p:txBody>
      </p:sp>
      <p:sp>
        <p:nvSpPr>
          <p:cNvPr id="3" name="İçerik Yer Tutucusu 2">
            <a:extLst>
              <a:ext uri="{FF2B5EF4-FFF2-40B4-BE49-F238E27FC236}">
                <a16:creationId xmlns:a16="http://schemas.microsoft.com/office/drawing/2014/main" id="{5A2AA143-FB59-AB40-B028-1DEFDF9D2DB6}"/>
              </a:ext>
            </a:extLst>
          </p:cNvPr>
          <p:cNvSpPr>
            <a:spLocks noGrp="1"/>
          </p:cNvSpPr>
          <p:nvPr>
            <p:ph sz="quarter" idx="13"/>
          </p:nvPr>
        </p:nvSpPr>
        <p:spPr>
          <a:xfrm>
            <a:off x="395288" y="1125538"/>
            <a:ext cx="8424862" cy="5327650"/>
          </a:xfrm>
        </p:spPr>
        <p:txBody>
          <a:bodyPr rtlCol="0">
            <a:normAutofit/>
          </a:bodyPr>
          <a:lstStyle/>
          <a:p>
            <a:pPr indent="-182880" eaLnBrk="1" fontAlgn="auto" hangingPunct="1">
              <a:buClr>
                <a:schemeClr val="accent6">
                  <a:lumMod val="75000"/>
                </a:schemeClr>
              </a:buClr>
              <a:defRPr/>
            </a:pPr>
            <a:r>
              <a:rPr lang="tr-TR" sz="2800" dirty="0" err="1">
                <a:solidFill>
                  <a:schemeClr val="tx1">
                    <a:lumMod val="75000"/>
                    <a:lumOff val="25000"/>
                  </a:schemeClr>
                </a:solidFill>
              </a:rPr>
              <a:t>Kompozitlerin</a:t>
            </a:r>
            <a:r>
              <a:rPr lang="tr-TR" sz="2800" dirty="0">
                <a:solidFill>
                  <a:schemeClr val="tx1">
                    <a:lumMod val="75000"/>
                    <a:lumOff val="25000"/>
                  </a:schemeClr>
                </a:solidFill>
              </a:rPr>
              <a:t> sıkışma dayanıklılığına ve </a:t>
            </a:r>
            <a:r>
              <a:rPr lang="tr-TR" sz="2800" dirty="0" err="1">
                <a:solidFill>
                  <a:schemeClr val="tx1">
                    <a:lumMod val="75000"/>
                    <a:lumOff val="25000"/>
                  </a:schemeClr>
                </a:solidFill>
              </a:rPr>
              <a:t>fraktüre</a:t>
            </a:r>
            <a:r>
              <a:rPr lang="tr-TR" sz="2800" dirty="0">
                <a:solidFill>
                  <a:schemeClr val="tx1">
                    <a:lumMod val="75000"/>
                    <a:lumOff val="25000"/>
                  </a:schemeClr>
                </a:solidFill>
              </a:rPr>
              <a:t> karşı yeterli dirence sahiptirler.</a:t>
            </a:r>
          </a:p>
          <a:p>
            <a:pPr marL="0" indent="0" eaLnBrk="1" fontAlgn="auto" hangingPunct="1">
              <a:buClr>
                <a:schemeClr val="accent6">
                  <a:lumMod val="75000"/>
                </a:schemeClr>
              </a:buClr>
              <a:buFontTx/>
              <a:buNone/>
              <a:defRPr/>
            </a:pPr>
            <a:r>
              <a:rPr lang="tr-TR" sz="2800" dirty="0">
                <a:solidFill>
                  <a:schemeClr val="tx1">
                    <a:lumMod val="75000"/>
                    <a:lumOff val="25000"/>
                  </a:schemeClr>
                </a:solidFill>
              </a:rPr>
              <a:t> Ancak ;</a:t>
            </a:r>
          </a:p>
          <a:p>
            <a:pPr indent="-182880" eaLnBrk="1" fontAlgn="auto" hangingPunct="1">
              <a:buClr>
                <a:schemeClr val="accent6">
                  <a:lumMod val="75000"/>
                </a:schemeClr>
              </a:buClr>
              <a:defRPr/>
            </a:pPr>
            <a:r>
              <a:rPr lang="tr-TR" sz="2800" dirty="0" err="1">
                <a:solidFill>
                  <a:schemeClr val="tx1">
                    <a:lumMod val="75000"/>
                    <a:lumOff val="25000"/>
                  </a:schemeClr>
                </a:solidFill>
              </a:rPr>
              <a:t>polimerizasyon</a:t>
            </a:r>
            <a:r>
              <a:rPr lang="tr-TR" sz="2800" dirty="0">
                <a:solidFill>
                  <a:schemeClr val="tx1">
                    <a:lumMod val="75000"/>
                    <a:lumOff val="25000"/>
                  </a:schemeClr>
                </a:solidFill>
              </a:rPr>
              <a:t> büzülmesi, </a:t>
            </a:r>
          </a:p>
          <a:p>
            <a:pPr indent="-182880" eaLnBrk="1" fontAlgn="auto" hangingPunct="1">
              <a:buClr>
                <a:schemeClr val="accent6">
                  <a:lumMod val="75000"/>
                </a:schemeClr>
              </a:buClr>
              <a:defRPr/>
            </a:pPr>
            <a:r>
              <a:rPr lang="tr-TR" sz="2800" dirty="0" err="1">
                <a:solidFill>
                  <a:schemeClr val="tx1">
                    <a:lumMod val="75000"/>
                    <a:lumOff val="25000"/>
                  </a:schemeClr>
                </a:solidFill>
              </a:rPr>
              <a:t>polimerizasyon</a:t>
            </a:r>
            <a:r>
              <a:rPr lang="tr-TR" sz="2800" dirty="0">
                <a:solidFill>
                  <a:schemeClr val="tx1">
                    <a:lumMod val="75000"/>
                    <a:lumOff val="25000"/>
                  </a:schemeClr>
                </a:solidFill>
              </a:rPr>
              <a:t> sonrası su </a:t>
            </a:r>
            <a:r>
              <a:rPr lang="tr-TR" sz="2800" dirty="0" err="1">
                <a:solidFill>
                  <a:schemeClr val="tx1">
                    <a:lumMod val="75000"/>
                    <a:lumOff val="25000"/>
                  </a:schemeClr>
                </a:solidFill>
              </a:rPr>
              <a:t>absorbsiyonu</a:t>
            </a:r>
            <a:r>
              <a:rPr lang="tr-TR" sz="2800" dirty="0">
                <a:solidFill>
                  <a:schemeClr val="tx1">
                    <a:lumMod val="75000"/>
                    <a:lumOff val="25000"/>
                  </a:schemeClr>
                </a:solidFill>
              </a:rPr>
              <a:t>,</a:t>
            </a:r>
          </a:p>
          <a:p>
            <a:pPr indent="-182880" eaLnBrk="1" fontAlgn="auto" hangingPunct="1">
              <a:buClr>
                <a:schemeClr val="accent6">
                  <a:lumMod val="75000"/>
                </a:schemeClr>
              </a:buClr>
              <a:defRPr/>
            </a:pPr>
            <a:r>
              <a:rPr lang="tr-TR" sz="2800" dirty="0">
                <a:solidFill>
                  <a:schemeClr val="tx1">
                    <a:lumMod val="75000"/>
                    <a:lumOff val="25000"/>
                  </a:schemeClr>
                </a:solidFill>
              </a:rPr>
              <a:t>tekrarlayan yükler altında plastik deformasyon,</a:t>
            </a:r>
          </a:p>
          <a:p>
            <a:pPr indent="-182880" eaLnBrk="1" fontAlgn="auto" hangingPunct="1">
              <a:buClr>
                <a:schemeClr val="accent6">
                  <a:lumMod val="75000"/>
                </a:schemeClr>
              </a:buClr>
              <a:defRPr/>
            </a:pPr>
            <a:r>
              <a:rPr lang="tr-TR" sz="2800" dirty="0" err="1">
                <a:solidFill>
                  <a:schemeClr val="tx1">
                    <a:lumMod val="75000"/>
                    <a:lumOff val="25000"/>
                  </a:schemeClr>
                </a:solidFill>
              </a:rPr>
              <a:t>pulpal</a:t>
            </a:r>
            <a:r>
              <a:rPr lang="tr-TR" sz="2800" dirty="0">
                <a:solidFill>
                  <a:schemeClr val="tx1">
                    <a:lumMod val="75000"/>
                    <a:lumOff val="25000"/>
                  </a:schemeClr>
                </a:solidFill>
              </a:rPr>
              <a:t> tabandaki </a:t>
            </a:r>
            <a:r>
              <a:rPr lang="tr-TR" sz="2800" dirty="0" err="1">
                <a:solidFill>
                  <a:schemeClr val="tx1">
                    <a:lumMod val="75000"/>
                    <a:lumOff val="25000"/>
                  </a:schemeClr>
                </a:solidFill>
              </a:rPr>
              <a:t>dentine</a:t>
            </a:r>
            <a:r>
              <a:rPr lang="tr-TR" sz="2800" dirty="0">
                <a:solidFill>
                  <a:schemeClr val="tx1">
                    <a:lumMod val="75000"/>
                    <a:lumOff val="25000"/>
                  </a:schemeClr>
                </a:solidFill>
              </a:rPr>
              <a:t> zayıf </a:t>
            </a:r>
            <a:r>
              <a:rPr lang="tr-TR" sz="2800">
                <a:solidFill>
                  <a:schemeClr val="tx1">
                    <a:lumMod val="75000"/>
                    <a:lumOff val="25000"/>
                  </a:schemeClr>
                </a:solidFill>
              </a:rPr>
              <a:t>adezyon,</a:t>
            </a:r>
          </a:p>
          <a:p>
            <a:pPr marL="45720" indent="0" eaLnBrk="1" fontAlgn="auto" hangingPunct="1">
              <a:buClr>
                <a:schemeClr val="accent6">
                  <a:lumMod val="75000"/>
                </a:schemeClr>
              </a:buClr>
              <a:buFont typeface="Georgia" panose="02040502050405020303" pitchFamily="18" charset="0"/>
              <a:buNone/>
              <a:defRPr/>
            </a:pPr>
            <a:endParaRPr lang="tr-TR" sz="2800" dirty="0">
              <a:solidFill>
                <a:schemeClr val="tx1">
                  <a:lumMod val="75000"/>
                  <a:lumOff val="25000"/>
                </a:schemeClr>
              </a:solidFill>
            </a:endParaRPr>
          </a:p>
          <a:p>
            <a:pPr marL="3675063" indent="0" eaLnBrk="1" fontAlgn="auto" hangingPunct="1">
              <a:buClr>
                <a:schemeClr val="accent6">
                  <a:lumMod val="75000"/>
                </a:schemeClr>
              </a:buClr>
              <a:buFontTx/>
              <a:buNone/>
              <a:defRPr/>
            </a:pPr>
            <a:r>
              <a:rPr lang="tr-TR" sz="1800" dirty="0">
                <a:solidFill>
                  <a:schemeClr val="tx1">
                    <a:lumMod val="75000"/>
                    <a:lumOff val="25000"/>
                  </a:schemeClr>
                </a:solidFill>
              </a:rPr>
              <a:t>gibi bazı olumsuz özellikleri de vardır</a:t>
            </a:r>
            <a:endParaRPr lang="tr-TR" sz="2800" dirty="0">
              <a:solidFill>
                <a:schemeClr val="tx1">
                  <a:lumMod val="75000"/>
                  <a:lumOff val="25000"/>
                </a:schemeClr>
              </a:solidFill>
            </a:endParaRPr>
          </a:p>
        </p:txBody>
      </p:sp>
    </p:spTree>
    <p:extLst>
      <p:ext uri="{BB962C8B-B14F-4D97-AF65-F5344CB8AC3E}">
        <p14:creationId xmlns:p14="http://schemas.microsoft.com/office/powerpoint/2010/main" val="29486988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İçerik Yer Tutucusu 2">
            <a:extLst>
              <a:ext uri="{FF2B5EF4-FFF2-40B4-BE49-F238E27FC236}">
                <a16:creationId xmlns:a16="http://schemas.microsoft.com/office/drawing/2014/main" id="{A1B6968E-9F3F-5241-9D9D-D812F67C24FB}"/>
              </a:ext>
            </a:extLst>
          </p:cNvPr>
          <p:cNvSpPr>
            <a:spLocks noGrp="1"/>
          </p:cNvSpPr>
          <p:nvPr>
            <p:ph sz="quarter" idx="13"/>
          </p:nvPr>
        </p:nvSpPr>
        <p:spPr>
          <a:xfrm>
            <a:off x="685800" y="1125538"/>
            <a:ext cx="7772400" cy="4970462"/>
          </a:xfrm>
        </p:spPr>
        <p:txBody>
          <a:bodyPr rtlCol="0">
            <a:normAutofit/>
          </a:bodyPr>
          <a:lstStyle/>
          <a:p>
            <a:pPr indent="-182880" eaLnBrk="1" fontAlgn="auto" hangingPunct="1">
              <a:buClr>
                <a:schemeClr val="accent6">
                  <a:lumMod val="75000"/>
                </a:schemeClr>
              </a:buClr>
              <a:defRPr/>
            </a:pPr>
            <a:endParaRPr lang="tr-TR" dirty="0">
              <a:solidFill>
                <a:schemeClr val="tx1">
                  <a:lumMod val="75000"/>
                  <a:lumOff val="25000"/>
                </a:schemeClr>
              </a:solidFill>
            </a:endParaRPr>
          </a:p>
          <a:p>
            <a:pPr marL="45720" indent="0" eaLnBrk="1" fontAlgn="auto" hangingPunct="1">
              <a:buClr>
                <a:schemeClr val="accent6">
                  <a:lumMod val="75000"/>
                </a:schemeClr>
              </a:buClr>
              <a:buFont typeface="Georgia" panose="02040502050405020303" pitchFamily="18" charset="0"/>
              <a:buNone/>
              <a:defRPr/>
            </a:pPr>
            <a:r>
              <a:rPr lang="tr-TR" sz="3200" dirty="0">
                <a:solidFill>
                  <a:schemeClr val="tx1">
                    <a:lumMod val="75000"/>
                    <a:lumOff val="25000"/>
                  </a:schemeClr>
                </a:solidFill>
              </a:rPr>
              <a:t>Tüm bu özelliklerine karşın </a:t>
            </a:r>
            <a:r>
              <a:rPr lang="tr-TR" sz="3200" dirty="0" err="1">
                <a:solidFill>
                  <a:schemeClr val="tx1">
                    <a:lumMod val="75000"/>
                    <a:lumOff val="25000"/>
                  </a:schemeClr>
                </a:solidFill>
              </a:rPr>
              <a:t>kompozitler</a:t>
            </a:r>
            <a:r>
              <a:rPr lang="tr-TR" sz="3200" dirty="0">
                <a:solidFill>
                  <a:schemeClr val="tx1">
                    <a:lumMod val="75000"/>
                    <a:lumOff val="25000"/>
                  </a:schemeClr>
                </a:solidFill>
              </a:rPr>
              <a:t> ve </a:t>
            </a:r>
            <a:r>
              <a:rPr lang="tr-TR" sz="3200" dirty="0" err="1">
                <a:solidFill>
                  <a:schemeClr val="tx1">
                    <a:lumMod val="75000"/>
                    <a:lumOff val="25000"/>
                  </a:schemeClr>
                </a:solidFill>
              </a:rPr>
              <a:t>adeziv</a:t>
            </a:r>
            <a:r>
              <a:rPr lang="tr-TR" sz="3200" dirty="0">
                <a:solidFill>
                  <a:schemeClr val="tx1">
                    <a:lumMod val="75000"/>
                    <a:lumOff val="25000"/>
                  </a:schemeClr>
                </a:solidFill>
              </a:rPr>
              <a:t> sistemleri estetik özellikleri, mine ve </a:t>
            </a:r>
            <a:r>
              <a:rPr lang="tr-TR" sz="3200" dirty="0" err="1">
                <a:solidFill>
                  <a:schemeClr val="tx1">
                    <a:lumMod val="75000"/>
                    <a:lumOff val="25000"/>
                  </a:schemeClr>
                </a:solidFill>
              </a:rPr>
              <a:t>dentine</a:t>
            </a:r>
            <a:r>
              <a:rPr lang="tr-TR" sz="3200" dirty="0">
                <a:solidFill>
                  <a:schemeClr val="tx1">
                    <a:lumMod val="75000"/>
                    <a:lumOff val="25000"/>
                  </a:schemeClr>
                </a:solidFill>
              </a:rPr>
              <a:t> bağlanabilmeleri, teorik olarak diş-restorasyon kompleksinin bütünlüğünü artırması nedenleriyle geniş bir alanda kullanılmaktadır. </a:t>
            </a:r>
          </a:p>
        </p:txBody>
      </p:sp>
    </p:spTree>
    <p:extLst>
      <p:ext uri="{BB962C8B-B14F-4D97-AF65-F5344CB8AC3E}">
        <p14:creationId xmlns:p14="http://schemas.microsoft.com/office/powerpoint/2010/main" val="6551377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İçerik Yer Tutucusu 2">
            <a:extLst>
              <a:ext uri="{FF2B5EF4-FFF2-40B4-BE49-F238E27FC236}">
                <a16:creationId xmlns:a16="http://schemas.microsoft.com/office/drawing/2014/main" id="{AC383608-8612-D846-B028-DF7F13C32CCE}"/>
              </a:ext>
            </a:extLst>
          </p:cNvPr>
          <p:cNvSpPr>
            <a:spLocks noGrp="1"/>
          </p:cNvSpPr>
          <p:nvPr>
            <p:ph sz="quarter" idx="13"/>
          </p:nvPr>
        </p:nvSpPr>
        <p:spPr>
          <a:xfrm>
            <a:off x="685800" y="1484313"/>
            <a:ext cx="7772400" cy="4611687"/>
          </a:xfrm>
        </p:spPr>
        <p:txBody>
          <a:bodyPr/>
          <a:lstStyle/>
          <a:p>
            <a:pPr marL="44450" indent="0" algn="ctr" eaLnBrk="1" hangingPunct="1">
              <a:buFont typeface="Georgia" panose="02040502050405020303" pitchFamily="18" charset="0"/>
              <a:buNone/>
            </a:pPr>
            <a:r>
              <a:rPr lang="tr-TR" altLang="tr-TR" sz="3200"/>
              <a:t>Küçük bir endodontik giriş kavitesi ile endodontik tedavi yapılmış ise, marjinal sırtlar, fasiyal ve lingual duvarlar sağlam, kalan diş dokusu miktarı çok ve fraktür riski düşükse direkt kompozit rezin restorasyonlar rahatlıkla uygulanabilir. </a:t>
            </a:r>
          </a:p>
        </p:txBody>
      </p:sp>
    </p:spTree>
    <p:extLst>
      <p:ext uri="{BB962C8B-B14F-4D97-AF65-F5344CB8AC3E}">
        <p14:creationId xmlns:p14="http://schemas.microsoft.com/office/powerpoint/2010/main" val="41685207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İçerik Yer Tutucusu 2">
            <a:extLst>
              <a:ext uri="{FF2B5EF4-FFF2-40B4-BE49-F238E27FC236}">
                <a16:creationId xmlns:a16="http://schemas.microsoft.com/office/drawing/2014/main" id="{B9E42527-7EDA-A04C-9EA4-737B433C4CF3}"/>
              </a:ext>
            </a:extLst>
          </p:cNvPr>
          <p:cNvSpPr>
            <a:spLocks noGrp="1"/>
          </p:cNvSpPr>
          <p:nvPr>
            <p:ph sz="quarter" idx="13"/>
          </p:nvPr>
        </p:nvSpPr>
        <p:spPr>
          <a:xfrm>
            <a:off x="539750" y="981075"/>
            <a:ext cx="8208963" cy="5114925"/>
          </a:xfrm>
        </p:spPr>
        <p:txBody>
          <a:bodyPr/>
          <a:lstStyle/>
          <a:p>
            <a:pPr marL="44450" indent="0" algn="ctr" eaLnBrk="1" hangingPunct="1">
              <a:buFont typeface="Georgia" panose="02040502050405020303" pitchFamily="18" charset="0"/>
              <a:buNone/>
            </a:pPr>
            <a:r>
              <a:rPr lang="tr-TR" altLang="tr-TR" sz="3200"/>
              <a:t>Posterior dişlerde </a:t>
            </a:r>
            <a:r>
              <a:rPr lang="tr-TR" altLang="tr-TR" sz="3200">
                <a:solidFill>
                  <a:srgbClr val="FF0000"/>
                </a:solidFill>
              </a:rPr>
              <a:t>indirekt kompozit rezin </a:t>
            </a:r>
            <a:r>
              <a:rPr lang="tr-TR" altLang="tr-TR" sz="3200"/>
              <a:t>restorasyonların kullanılması ile marjinler ve kontaklar doğru oluşturulur, maksimum aşınma dayanıklılığı elde edilebilir, kompozitin polimerizasyon büzülmesinin olumsuz etkileri azaltılabilir ve restorasyonun fiziksel ve mekaniksel özelliklerinin daha iyi kontrol edilmesi sağlanır. </a:t>
            </a:r>
          </a:p>
        </p:txBody>
      </p:sp>
    </p:spTree>
    <p:extLst>
      <p:ext uri="{BB962C8B-B14F-4D97-AF65-F5344CB8AC3E}">
        <p14:creationId xmlns:p14="http://schemas.microsoft.com/office/powerpoint/2010/main" val="23603685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56592D3-70F3-9042-BDB3-4E95DD6170CE}"/>
              </a:ext>
            </a:extLst>
          </p:cNvPr>
          <p:cNvSpPr>
            <a:spLocks noGrp="1"/>
          </p:cNvSpPr>
          <p:nvPr>
            <p:ph sz="quarter" idx="13"/>
          </p:nvPr>
        </p:nvSpPr>
        <p:spPr>
          <a:xfrm>
            <a:off x="539750" y="620713"/>
            <a:ext cx="8208963" cy="5475287"/>
          </a:xfrm>
        </p:spPr>
        <p:txBody>
          <a:bodyPr rtlCol="0">
            <a:normAutofit/>
          </a:bodyPr>
          <a:lstStyle/>
          <a:p>
            <a:pPr indent="-182880" eaLnBrk="1" fontAlgn="auto" hangingPunct="1">
              <a:buClr>
                <a:schemeClr val="accent6">
                  <a:lumMod val="75000"/>
                </a:schemeClr>
              </a:buClr>
              <a:defRPr/>
            </a:pPr>
            <a:r>
              <a:rPr lang="tr-TR" sz="3200" dirty="0" err="1">
                <a:solidFill>
                  <a:schemeClr val="tx1">
                    <a:lumMod val="75000"/>
                    <a:lumOff val="25000"/>
                  </a:schemeClr>
                </a:solidFill>
              </a:rPr>
              <a:t>Endodontik</a:t>
            </a:r>
            <a:r>
              <a:rPr lang="tr-TR" sz="3200" dirty="0">
                <a:solidFill>
                  <a:schemeClr val="tx1">
                    <a:lumMod val="75000"/>
                    <a:lumOff val="25000"/>
                  </a:schemeClr>
                </a:solidFill>
              </a:rPr>
              <a:t> tedavinin yenilenmesini kolaylaştırmak için kanal ağızları ve </a:t>
            </a:r>
            <a:r>
              <a:rPr lang="tr-TR" sz="3200" dirty="0" err="1">
                <a:solidFill>
                  <a:schemeClr val="tx1">
                    <a:lumMod val="75000"/>
                    <a:lumOff val="25000"/>
                  </a:schemeClr>
                </a:solidFill>
              </a:rPr>
              <a:t>pulpa</a:t>
            </a:r>
            <a:r>
              <a:rPr lang="tr-TR" sz="3200" dirty="0">
                <a:solidFill>
                  <a:schemeClr val="tx1">
                    <a:lumMod val="75000"/>
                    <a:lumOff val="25000"/>
                  </a:schemeClr>
                </a:solidFill>
              </a:rPr>
              <a:t> odası </a:t>
            </a:r>
            <a:r>
              <a:rPr lang="tr-TR" sz="3200" dirty="0">
                <a:solidFill>
                  <a:srgbClr val="FF0000"/>
                </a:solidFill>
              </a:rPr>
              <a:t>ışıkla </a:t>
            </a:r>
            <a:r>
              <a:rPr lang="tr-TR" sz="3200" dirty="0" err="1">
                <a:solidFill>
                  <a:srgbClr val="FF0000"/>
                </a:solidFill>
              </a:rPr>
              <a:t>polimerize</a:t>
            </a:r>
            <a:r>
              <a:rPr lang="tr-TR" sz="3200" dirty="0">
                <a:solidFill>
                  <a:srgbClr val="FF0000"/>
                </a:solidFill>
              </a:rPr>
              <a:t> </a:t>
            </a:r>
            <a:r>
              <a:rPr lang="tr-TR" sz="3200" dirty="0" err="1">
                <a:solidFill>
                  <a:srgbClr val="FF0000"/>
                </a:solidFill>
              </a:rPr>
              <a:t>rezin</a:t>
            </a:r>
            <a:r>
              <a:rPr lang="tr-TR" sz="3200" dirty="0">
                <a:solidFill>
                  <a:srgbClr val="FF0000"/>
                </a:solidFill>
              </a:rPr>
              <a:t> </a:t>
            </a:r>
            <a:r>
              <a:rPr lang="tr-TR" sz="3200" dirty="0" err="1">
                <a:solidFill>
                  <a:srgbClr val="FF0000"/>
                </a:solidFill>
              </a:rPr>
              <a:t>modifiye</a:t>
            </a:r>
            <a:r>
              <a:rPr lang="tr-TR" sz="3200" dirty="0">
                <a:solidFill>
                  <a:srgbClr val="FF0000"/>
                </a:solidFill>
              </a:rPr>
              <a:t> cam </a:t>
            </a:r>
            <a:r>
              <a:rPr lang="tr-TR" sz="3200" dirty="0" err="1">
                <a:solidFill>
                  <a:srgbClr val="FF0000"/>
                </a:solidFill>
              </a:rPr>
              <a:t>iyonomer</a:t>
            </a:r>
            <a:r>
              <a:rPr lang="tr-TR" sz="3200" dirty="0">
                <a:solidFill>
                  <a:srgbClr val="FF0000"/>
                </a:solidFill>
              </a:rPr>
              <a:t> simanla</a:t>
            </a:r>
            <a:r>
              <a:rPr lang="tr-TR" sz="3200" dirty="0">
                <a:solidFill>
                  <a:schemeClr val="tx1">
                    <a:lumMod val="75000"/>
                    <a:lumOff val="25000"/>
                  </a:schemeClr>
                </a:solidFill>
              </a:rPr>
              <a:t> ya da </a:t>
            </a:r>
            <a:r>
              <a:rPr lang="tr-TR" sz="3200" dirty="0">
                <a:solidFill>
                  <a:srgbClr val="FF0000"/>
                </a:solidFill>
              </a:rPr>
              <a:t>fosfat simanla  </a:t>
            </a:r>
            <a:r>
              <a:rPr lang="tr-TR" sz="3200" dirty="0">
                <a:solidFill>
                  <a:schemeClr val="tx1">
                    <a:lumMod val="75000"/>
                    <a:lumOff val="25000"/>
                  </a:schemeClr>
                </a:solidFill>
              </a:rPr>
              <a:t>doldurulabilir. </a:t>
            </a:r>
          </a:p>
          <a:p>
            <a:pPr indent="-182880" eaLnBrk="1" fontAlgn="auto" hangingPunct="1">
              <a:buClr>
                <a:schemeClr val="accent6">
                  <a:lumMod val="75000"/>
                </a:schemeClr>
              </a:buClr>
              <a:defRPr/>
            </a:pPr>
            <a:r>
              <a:rPr lang="tr-TR" sz="3200" dirty="0" err="1">
                <a:solidFill>
                  <a:schemeClr val="tx1">
                    <a:lumMod val="75000"/>
                    <a:lumOff val="25000"/>
                  </a:schemeClr>
                </a:solidFill>
              </a:rPr>
              <a:t>Kompozit</a:t>
            </a:r>
            <a:r>
              <a:rPr lang="tr-TR" sz="3200" dirty="0">
                <a:solidFill>
                  <a:schemeClr val="tx1">
                    <a:lumMod val="75000"/>
                    <a:lumOff val="25000"/>
                  </a:schemeClr>
                </a:solidFill>
              </a:rPr>
              <a:t> restorasyon tarafından aktarılan </a:t>
            </a:r>
            <a:r>
              <a:rPr lang="tr-TR" sz="3200" dirty="0" err="1">
                <a:solidFill>
                  <a:schemeClr val="tx1">
                    <a:lumMod val="75000"/>
                    <a:lumOff val="25000"/>
                  </a:schemeClr>
                </a:solidFill>
              </a:rPr>
              <a:t>okluzal</a:t>
            </a:r>
            <a:r>
              <a:rPr lang="tr-TR" sz="3200" dirty="0">
                <a:solidFill>
                  <a:schemeClr val="tx1">
                    <a:lumMod val="75000"/>
                    <a:lumOff val="25000"/>
                  </a:schemeClr>
                </a:solidFill>
              </a:rPr>
              <a:t> kuvvetleri dağıtmak ve </a:t>
            </a:r>
            <a:r>
              <a:rPr lang="tr-TR" sz="3200" dirty="0" err="1">
                <a:solidFill>
                  <a:schemeClr val="tx1">
                    <a:lumMod val="75000"/>
                    <a:lumOff val="25000"/>
                  </a:schemeClr>
                </a:solidFill>
              </a:rPr>
              <a:t>polimerizasyon</a:t>
            </a:r>
            <a:r>
              <a:rPr lang="tr-TR" sz="3200" dirty="0">
                <a:solidFill>
                  <a:schemeClr val="tx1">
                    <a:lumMod val="75000"/>
                    <a:lumOff val="25000"/>
                  </a:schemeClr>
                </a:solidFill>
              </a:rPr>
              <a:t> büzülmesinin sonuçlarını azaltmak için </a:t>
            </a:r>
            <a:r>
              <a:rPr lang="tr-TR" sz="3200" dirty="0">
                <a:solidFill>
                  <a:srgbClr val="FF0000"/>
                </a:solidFill>
              </a:rPr>
              <a:t>akışkan </a:t>
            </a:r>
            <a:r>
              <a:rPr lang="tr-TR" sz="3200" dirty="0" err="1">
                <a:solidFill>
                  <a:srgbClr val="FF0000"/>
                </a:solidFill>
              </a:rPr>
              <a:t>kompozit</a:t>
            </a:r>
            <a:r>
              <a:rPr lang="tr-TR" sz="3200" dirty="0">
                <a:solidFill>
                  <a:srgbClr val="FF0000"/>
                </a:solidFill>
              </a:rPr>
              <a:t> </a:t>
            </a:r>
            <a:r>
              <a:rPr lang="tr-TR" sz="3200" dirty="0">
                <a:solidFill>
                  <a:schemeClr val="tx1">
                    <a:lumMod val="75000"/>
                    <a:lumOff val="25000"/>
                  </a:schemeClr>
                </a:solidFill>
              </a:rPr>
              <a:t>kullanılabilir.</a:t>
            </a:r>
          </a:p>
          <a:p>
            <a:pPr marL="0" indent="0" eaLnBrk="1" fontAlgn="auto" hangingPunct="1">
              <a:buClr>
                <a:schemeClr val="accent6">
                  <a:lumMod val="75000"/>
                </a:schemeClr>
              </a:buClr>
              <a:buFontTx/>
              <a:buNone/>
              <a:defRPr/>
            </a:pPr>
            <a:endParaRPr lang="tr-TR" sz="3200" dirty="0">
              <a:solidFill>
                <a:schemeClr val="tx1">
                  <a:lumMod val="75000"/>
                  <a:lumOff val="25000"/>
                </a:schemeClr>
              </a:solidFill>
            </a:endParaRPr>
          </a:p>
        </p:txBody>
      </p:sp>
    </p:spTree>
    <p:extLst>
      <p:ext uri="{BB962C8B-B14F-4D97-AF65-F5344CB8AC3E}">
        <p14:creationId xmlns:p14="http://schemas.microsoft.com/office/powerpoint/2010/main" val="22286548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7583D4C-88FC-3140-AE26-5D6E5E63B6D1}"/>
              </a:ext>
            </a:extLst>
          </p:cNvPr>
          <p:cNvSpPr>
            <a:spLocks noGrp="1"/>
          </p:cNvSpPr>
          <p:nvPr>
            <p:ph type="title"/>
          </p:nvPr>
        </p:nvSpPr>
        <p:spPr>
          <a:xfrm>
            <a:off x="1043608" y="116632"/>
            <a:ext cx="6512511" cy="1143000"/>
          </a:xfrm>
        </p:spPr>
        <p:txBody>
          <a:bodyPr/>
          <a:lstStyle/>
          <a:p>
            <a:pPr marL="0" indent="0" algn="ctr" eaLnBrk="1" fontAlgn="auto" hangingPunct="1">
              <a:spcAft>
                <a:spcPts val="0"/>
              </a:spcAft>
              <a:buClr>
                <a:schemeClr val="accent6">
                  <a:lumMod val="75000"/>
                </a:schemeClr>
              </a:buClr>
              <a:buFont typeface="Georgia" panose="02040502050405020303" pitchFamily="18" charset="0"/>
              <a:buNone/>
              <a:defRPr/>
            </a:pPr>
            <a:br>
              <a:rPr lang="tr-TR" sz="3200" dirty="0">
                <a:effectLst/>
              </a:rPr>
            </a:br>
            <a:endParaRPr lang="tr-TR" sz="3200" dirty="0"/>
          </a:p>
        </p:txBody>
      </p:sp>
      <p:sp>
        <p:nvSpPr>
          <p:cNvPr id="39939" name="İçerik Yer Tutucusu 2">
            <a:extLst>
              <a:ext uri="{FF2B5EF4-FFF2-40B4-BE49-F238E27FC236}">
                <a16:creationId xmlns:a16="http://schemas.microsoft.com/office/drawing/2014/main" id="{B2BA8642-60C0-B642-AF2F-EE91CD0A1BD0}"/>
              </a:ext>
            </a:extLst>
          </p:cNvPr>
          <p:cNvSpPr>
            <a:spLocks noGrp="1"/>
          </p:cNvSpPr>
          <p:nvPr>
            <p:ph sz="quarter" idx="13"/>
          </p:nvPr>
        </p:nvSpPr>
        <p:spPr>
          <a:xfrm>
            <a:off x="971550" y="1700213"/>
            <a:ext cx="7704138" cy="3457575"/>
          </a:xfrm>
        </p:spPr>
        <p:txBody>
          <a:bodyPr/>
          <a:lstStyle/>
          <a:p>
            <a:pPr algn="ctr" eaLnBrk="1" hangingPunct="1">
              <a:buFont typeface="Trebuchet MS" panose="020B0703020202090204" pitchFamily="34" charset="0"/>
              <a:buChar char="*"/>
            </a:pPr>
            <a:r>
              <a:rPr lang="tr-TR" altLang="tr-TR" sz="3200"/>
              <a:t>Amalgam dayanıklı, fiziksel ve mekaniksel nitelikleri iyi bir materyaldir. Yüksek basınç bölgelerinde kullanılabilir.</a:t>
            </a:r>
          </a:p>
        </p:txBody>
      </p:sp>
      <p:sp>
        <p:nvSpPr>
          <p:cNvPr id="4" name="Başlık 1">
            <a:extLst>
              <a:ext uri="{FF2B5EF4-FFF2-40B4-BE49-F238E27FC236}">
                <a16:creationId xmlns:a16="http://schemas.microsoft.com/office/drawing/2014/main" id="{0BD2A6A4-BB4D-8644-89ED-FC2C19995AB8}"/>
              </a:ext>
            </a:extLst>
          </p:cNvPr>
          <p:cNvSpPr txBox="1">
            <a:spLocks/>
          </p:cNvSpPr>
          <p:nvPr/>
        </p:nvSpPr>
        <p:spPr>
          <a:xfrm>
            <a:off x="685800" y="260350"/>
            <a:ext cx="7772400" cy="1081088"/>
          </a:xfrm>
          <a:prstGeom prst="rect">
            <a:avLst/>
          </a:prstGeom>
          <a:effectLst/>
        </p:spPr>
        <p:txBody>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Font typeface="Georgia" pitchFamily="18" charset="0"/>
              <a:buNone/>
              <a:defRPr/>
            </a:pPr>
            <a:r>
              <a:rPr lang="tr-TR" sz="2800" dirty="0"/>
              <a:t>Amalgam Restorasyonlar</a:t>
            </a:r>
            <a:br>
              <a:rPr lang="tr-TR" dirty="0"/>
            </a:br>
            <a:endParaRPr lang="tr-TR" dirty="0"/>
          </a:p>
        </p:txBody>
      </p:sp>
    </p:spTree>
    <p:extLst>
      <p:ext uri="{BB962C8B-B14F-4D97-AF65-F5344CB8AC3E}">
        <p14:creationId xmlns:p14="http://schemas.microsoft.com/office/powerpoint/2010/main" val="30555943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0263F30-2238-FE41-B921-5836B269C84F}"/>
              </a:ext>
            </a:extLst>
          </p:cNvPr>
          <p:cNvSpPr>
            <a:spLocks noGrp="1"/>
          </p:cNvSpPr>
          <p:nvPr>
            <p:ph sz="quarter" idx="13"/>
          </p:nvPr>
        </p:nvSpPr>
        <p:spPr>
          <a:xfrm>
            <a:off x="468313" y="731838"/>
            <a:ext cx="6767512" cy="5218112"/>
          </a:xfrm>
        </p:spPr>
        <p:txBody>
          <a:bodyPr/>
          <a:lstStyle/>
          <a:p>
            <a:pPr marL="46037" indent="0">
              <a:buFont typeface="Georgia" panose="02040502050405020303" pitchFamily="18" charset="0"/>
              <a:buNone/>
              <a:defRPr/>
            </a:pPr>
            <a:r>
              <a:rPr lang="tr-TR" sz="2800" dirty="0"/>
              <a:t>Amalgamın diş yapısı ile </a:t>
            </a:r>
            <a:r>
              <a:rPr lang="tr-TR" sz="2800" dirty="0">
                <a:solidFill>
                  <a:srgbClr val="FF0000"/>
                </a:solidFill>
              </a:rPr>
              <a:t>kimyasal bir bağlantı </a:t>
            </a:r>
            <a:r>
              <a:rPr lang="tr-TR" sz="2800" dirty="0"/>
              <a:t>oluşturamaması, </a:t>
            </a:r>
            <a:r>
              <a:rPr lang="tr-TR" sz="2800" dirty="0" err="1">
                <a:solidFill>
                  <a:srgbClr val="FF0000"/>
                </a:solidFill>
              </a:rPr>
              <a:t>tüberkül</a:t>
            </a:r>
            <a:r>
              <a:rPr lang="tr-TR" sz="2800" dirty="0">
                <a:solidFill>
                  <a:srgbClr val="FF0000"/>
                </a:solidFill>
              </a:rPr>
              <a:t> sırtlarını</a:t>
            </a:r>
            <a:r>
              <a:rPr lang="tr-TR" sz="2800" dirty="0"/>
              <a:t> birbirine bağlayamaması kırılmaya karşı dayanıksız olmasına yol açar. </a:t>
            </a:r>
          </a:p>
          <a:p>
            <a:pPr marL="46037" indent="0">
              <a:buFont typeface="Georgia" panose="02040502050405020303" pitchFamily="18" charset="0"/>
              <a:buNone/>
              <a:defRPr/>
            </a:pPr>
            <a:r>
              <a:rPr lang="tr-TR" sz="2800" dirty="0"/>
              <a:t>Ayrıca büyük ve derin </a:t>
            </a:r>
            <a:r>
              <a:rPr lang="tr-TR" sz="2800" dirty="0" err="1"/>
              <a:t>kavitelerde</a:t>
            </a:r>
            <a:r>
              <a:rPr lang="tr-TR" sz="2800" dirty="0"/>
              <a:t> amalgamın çiğneme kuvvetlerini </a:t>
            </a:r>
            <a:r>
              <a:rPr lang="tr-TR" sz="2800" b="1" dirty="0" err="1">
                <a:solidFill>
                  <a:srgbClr val="FF0000"/>
                </a:solidFill>
              </a:rPr>
              <a:t>absorbe</a:t>
            </a:r>
            <a:r>
              <a:rPr lang="tr-TR" sz="2800" b="1" dirty="0">
                <a:solidFill>
                  <a:srgbClr val="FF0000"/>
                </a:solidFill>
              </a:rPr>
              <a:t> etmemesi</a:t>
            </a:r>
            <a:r>
              <a:rPr lang="tr-TR" sz="2800" dirty="0">
                <a:solidFill>
                  <a:srgbClr val="FF0000"/>
                </a:solidFill>
              </a:rPr>
              <a:t> </a:t>
            </a:r>
            <a:r>
              <a:rPr lang="tr-TR" sz="2800" dirty="0"/>
              <a:t>nedeniyle tekrarlayan çiğneme kuvvetleri, </a:t>
            </a:r>
            <a:r>
              <a:rPr lang="tr-TR" sz="2800" b="1" dirty="0" err="1">
                <a:solidFill>
                  <a:srgbClr val="FF0000"/>
                </a:solidFill>
              </a:rPr>
              <a:t>mikrokırıklar</a:t>
            </a:r>
            <a:r>
              <a:rPr lang="tr-TR" sz="2800" dirty="0"/>
              <a:t> oluşturabilir ve </a:t>
            </a:r>
            <a:r>
              <a:rPr lang="tr-TR" sz="2800" b="1" dirty="0" err="1">
                <a:solidFill>
                  <a:srgbClr val="FF0000"/>
                </a:solidFill>
              </a:rPr>
              <a:t>tüberküllerin</a:t>
            </a:r>
            <a:r>
              <a:rPr lang="tr-TR" sz="2800" dirty="0"/>
              <a:t> kırılmasına neden olabilir. </a:t>
            </a:r>
          </a:p>
          <a:p>
            <a:pPr>
              <a:defRPr/>
            </a:pPr>
            <a:endParaRPr lang="tr-TR" dirty="0"/>
          </a:p>
        </p:txBody>
      </p:sp>
      <p:pic>
        <p:nvPicPr>
          <p:cNvPr id="128003" name="Picture 3" descr="C:\Documents and Settings\D\Desktop\450px-Orange_exclamation_mark_svg.png">
            <a:extLst>
              <a:ext uri="{FF2B5EF4-FFF2-40B4-BE49-F238E27FC236}">
                <a16:creationId xmlns:a16="http://schemas.microsoft.com/office/drawing/2014/main" id="{2CEDD859-6398-C24E-BA24-898DFE5F61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950" y="1311275"/>
            <a:ext cx="2051050" cy="276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4231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8003"/>
                    </p:tgtEl>
                  </p:cond>
                </p:stCondLst>
                <p:endSync evt="end" delay="0">
                  <p:rtn val="all"/>
                </p:endSync>
                <p:childTnLst>
                  <p:par>
                    <p:cTn id="3" fill="hold" nodeType="clickPar">
                      <p:stCondLst>
                        <p:cond delay="0"/>
                      </p:stCondLst>
                      <p:childTnLst>
                        <p:par>
                          <p:cTn id="4" fill="hold" nodeType="withGroup">
                            <p:stCondLst>
                              <p:cond delay="0"/>
                            </p:stCondLst>
                            <p:childTnLst>
                              <p:par>
                                <p:cTn id="5" presetID="32" presetClass="emph" presetSubtype="0" fill="hold" nodeType="clickEffect">
                                  <p:stCondLst>
                                    <p:cond delay="0"/>
                                  </p:stCondLst>
                                  <p:childTnLst>
                                    <p:animRot by="120000">
                                      <p:cBhvr>
                                        <p:cTn id="6" dur="350" fill="hold">
                                          <p:stCondLst>
                                            <p:cond delay="0"/>
                                          </p:stCondLst>
                                        </p:cTn>
                                        <p:tgtEl>
                                          <p:spTgt spid="128003"/>
                                        </p:tgtEl>
                                        <p:attrNameLst>
                                          <p:attrName>r</p:attrName>
                                        </p:attrNameLst>
                                      </p:cBhvr>
                                    </p:animRot>
                                    <p:animRot by="-240000">
                                      <p:cBhvr>
                                        <p:cTn id="7" dur="700" fill="hold">
                                          <p:stCondLst>
                                            <p:cond delay="700"/>
                                          </p:stCondLst>
                                        </p:cTn>
                                        <p:tgtEl>
                                          <p:spTgt spid="128003"/>
                                        </p:tgtEl>
                                        <p:attrNameLst>
                                          <p:attrName>r</p:attrName>
                                        </p:attrNameLst>
                                      </p:cBhvr>
                                    </p:animRot>
                                    <p:animRot by="240000">
                                      <p:cBhvr>
                                        <p:cTn id="8" dur="700" fill="hold">
                                          <p:stCondLst>
                                            <p:cond delay="1400"/>
                                          </p:stCondLst>
                                        </p:cTn>
                                        <p:tgtEl>
                                          <p:spTgt spid="128003"/>
                                        </p:tgtEl>
                                        <p:attrNameLst>
                                          <p:attrName>r</p:attrName>
                                        </p:attrNameLst>
                                      </p:cBhvr>
                                    </p:animRot>
                                    <p:animRot by="-240000">
                                      <p:cBhvr>
                                        <p:cTn id="9" dur="700" fill="hold">
                                          <p:stCondLst>
                                            <p:cond delay="2100"/>
                                          </p:stCondLst>
                                        </p:cTn>
                                        <p:tgtEl>
                                          <p:spTgt spid="128003"/>
                                        </p:tgtEl>
                                        <p:attrNameLst>
                                          <p:attrName>r</p:attrName>
                                        </p:attrNameLst>
                                      </p:cBhvr>
                                    </p:animRot>
                                    <p:animRot by="120000">
                                      <p:cBhvr>
                                        <p:cTn id="10" dur="700" fill="hold">
                                          <p:stCondLst>
                                            <p:cond delay="2800"/>
                                          </p:stCondLst>
                                        </p:cTn>
                                        <p:tgtEl>
                                          <p:spTgt spid="128003"/>
                                        </p:tgtEl>
                                        <p:attrNameLst>
                                          <p:attrName>r</p:attrName>
                                        </p:attrNameLst>
                                      </p:cBhvr>
                                    </p:animRot>
                                  </p:childTnLst>
                                </p:cTn>
                              </p:par>
                            </p:childTnLst>
                          </p:cTn>
                        </p:par>
                      </p:childTnLst>
                    </p:cTn>
                  </p:par>
                </p:childTnLst>
              </p:cTn>
              <p:nextCondLst>
                <p:cond evt="onClick" delay="0">
                  <p:tgtEl>
                    <p:spTgt spid="128003"/>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6C15FF7-EA5B-F345-81FE-940CE2C15B5D}"/>
              </a:ext>
            </a:extLst>
          </p:cNvPr>
          <p:cNvSpPr>
            <a:spLocks noGrp="1"/>
          </p:cNvSpPr>
          <p:nvPr>
            <p:ph sz="quarter" idx="13"/>
          </p:nvPr>
        </p:nvSpPr>
        <p:spPr>
          <a:xfrm>
            <a:off x="0" y="736600"/>
            <a:ext cx="9144000" cy="5002213"/>
          </a:xfrm>
        </p:spPr>
        <p:txBody>
          <a:bodyPr/>
          <a:lstStyle/>
          <a:p>
            <a:pPr>
              <a:defRPr/>
            </a:pPr>
            <a:r>
              <a:rPr lang="tr-TR" sz="3200" dirty="0"/>
              <a:t>Dişe </a:t>
            </a:r>
            <a:r>
              <a:rPr lang="tr-TR" sz="3200" dirty="0">
                <a:solidFill>
                  <a:srgbClr val="FF0000"/>
                </a:solidFill>
              </a:rPr>
              <a:t>mekanik</a:t>
            </a:r>
            <a:r>
              <a:rPr lang="tr-TR" sz="3200" dirty="0"/>
              <a:t> olarak tutunur</a:t>
            </a:r>
          </a:p>
          <a:p>
            <a:pPr>
              <a:defRPr/>
            </a:pPr>
            <a:r>
              <a:rPr lang="tr-TR" sz="3200" dirty="0"/>
              <a:t> </a:t>
            </a:r>
            <a:r>
              <a:rPr lang="tr-TR" sz="3200" dirty="0">
                <a:solidFill>
                  <a:srgbClr val="FF0000"/>
                </a:solidFill>
              </a:rPr>
              <a:t>Uygun </a:t>
            </a:r>
            <a:r>
              <a:rPr lang="tr-TR" sz="3200" dirty="0" err="1">
                <a:solidFill>
                  <a:srgbClr val="FF0000"/>
                </a:solidFill>
              </a:rPr>
              <a:t>kavite</a:t>
            </a:r>
            <a:r>
              <a:rPr lang="tr-TR" sz="3200" dirty="0">
                <a:solidFill>
                  <a:srgbClr val="FF0000"/>
                </a:solidFill>
              </a:rPr>
              <a:t> şeklinin oluşturulması zorunludur</a:t>
            </a:r>
            <a:endParaRPr lang="tr-TR" sz="3200" dirty="0"/>
          </a:p>
          <a:p>
            <a:pPr>
              <a:defRPr/>
            </a:pPr>
            <a:endParaRPr lang="tr-TR" sz="3200" b="1" dirty="0"/>
          </a:p>
          <a:p>
            <a:pPr marL="46037" indent="0">
              <a:buFont typeface="Georgia" panose="02040502050405020303" pitchFamily="18" charset="0"/>
              <a:buNone/>
              <a:defRPr/>
            </a:pPr>
            <a:r>
              <a:rPr lang="tr-TR" sz="3200" dirty="0"/>
              <a:t>dişten fazla madde kaldırılması gerekir </a:t>
            </a:r>
          </a:p>
          <a:p>
            <a:pPr marL="46037" indent="0">
              <a:buFont typeface="Georgia" panose="02040502050405020303" pitchFamily="18" charset="0"/>
              <a:buNone/>
              <a:defRPr/>
            </a:pPr>
            <a:endParaRPr lang="tr-TR" sz="3200" dirty="0"/>
          </a:p>
          <a:p>
            <a:pPr marL="46037" indent="0">
              <a:buFont typeface="Georgia" panose="02040502050405020303" pitchFamily="18" charset="0"/>
              <a:buNone/>
              <a:defRPr/>
            </a:pPr>
            <a:r>
              <a:rPr lang="tr-TR" sz="3200" dirty="0"/>
              <a:t>Zaten zayıflamış olan dişlerde bir dezavantajdır. </a:t>
            </a:r>
          </a:p>
        </p:txBody>
      </p:sp>
      <p:sp>
        <p:nvSpPr>
          <p:cNvPr id="5" name="Aşağı Ok 4">
            <a:extLst>
              <a:ext uri="{FF2B5EF4-FFF2-40B4-BE49-F238E27FC236}">
                <a16:creationId xmlns:a16="http://schemas.microsoft.com/office/drawing/2014/main" id="{13EB55E1-BE60-8A42-B971-4CC539823D4B}"/>
              </a:ext>
            </a:extLst>
          </p:cNvPr>
          <p:cNvSpPr/>
          <p:nvPr/>
        </p:nvSpPr>
        <p:spPr>
          <a:xfrm>
            <a:off x="3059113" y="1866611"/>
            <a:ext cx="217487" cy="6477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6" name="Aşağı Ok 5">
            <a:extLst>
              <a:ext uri="{FF2B5EF4-FFF2-40B4-BE49-F238E27FC236}">
                <a16:creationId xmlns:a16="http://schemas.microsoft.com/office/drawing/2014/main" id="{BC85D3D3-32CE-3D49-8F35-FA3AB43AC420}"/>
              </a:ext>
            </a:extLst>
          </p:cNvPr>
          <p:cNvSpPr/>
          <p:nvPr/>
        </p:nvSpPr>
        <p:spPr>
          <a:xfrm>
            <a:off x="3059113" y="2996622"/>
            <a:ext cx="217487" cy="6477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Tree>
    <p:extLst>
      <p:ext uri="{BB962C8B-B14F-4D97-AF65-F5344CB8AC3E}">
        <p14:creationId xmlns:p14="http://schemas.microsoft.com/office/powerpoint/2010/main" val="1072757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İçerik Yer Tutucusu 2">
            <a:extLst>
              <a:ext uri="{FF2B5EF4-FFF2-40B4-BE49-F238E27FC236}">
                <a16:creationId xmlns:a16="http://schemas.microsoft.com/office/drawing/2014/main" id="{7179B781-41D3-9549-9730-BFB02168337A}"/>
              </a:ext>
            </a:extLst>
          </p:cNvPr>
          <p:cNvSpPr>
            <a:spLocks noGrp="1"/>
          </p:cNvSpPr>
          <p:nvPr>
            <p:ph sz="quarter" idx="13"/>
          </p:nvPr>
        </p:nvSpPr>
        <p:spPr>
          <a:xfrm>
            <a:off x="755650" y="1341438"/>
            <a:ext cx="7561263" cy="2865437"/>
          </a:xfrm>
        </p:spPr>
        <p:txBody>
          <a:bodyPr/>
          <a:lstStyle/>
          <a:p>
            <a:pPr marL="44450" indent="0" algn="ctr" eaLnBrk="1" hangingPunct="1">
              <a:buFont typeface="Georgia" panose="02040502050405020303" pitchFamily="18" charset="0"/>
              <a:buNone/>
            </a:pPr>
            <a:r>
              <a:rPr lang="tr-TR" altLang="tr-TR" sz="3200"/>
              <a:t>Amalgamın doğal adezyonunun olmamasından dolayı dayanıklılık sağlamak ve sızıntıyı azaltmak için dişe bağlayıcı ajanlarla birlikte uygulanabilir. </a:t>
            </a:r>
          </a:p>
        </p:txBody>
      </p:sp>
    </p:spTree>
    <p:extLst>
      <p:ext uri="{BB962C8B-B14F-4D97-AF65-F5344CB8AC3E}">
        <p14:creationId xmlns:p14="http://schemas.microsoft.com/office/powerpoint/2010/main" val="18961890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67B6E0E-7E60-A742-BA90-F9A4982A5591}"/>
              </a:ext>
            </a:extLst>
          </p:cNvPr>
          <p:cNvSpPr>
            <a:spLocks noGrp="1"/>
          </p:cNvSpPr>
          <p:nvPr>
            <p:ph sz="quarter" idx="13"/>
          </p:nvPr>
        </p:nvSpPr>
        <p:spPr>
          <a:xfrm>
            <a:off x="900113" y="1412875"/>
            <a:ext cx="7343775" cy="3960813"/>
          </a:xfrm>
        </p:spPr>
        <p:txBody>
          <a:bodyPr rtlCol="0">
            <a:normAutofit/>
          </a:bodyPr>
          <a:lstStyle/>
          <a:p>
            <a:pPr marL="45720" indent="0" algn="ctr" eaLnBrk="1" fontAlgn="auto" hangingPunct="1">
              <a:buClr>
                <a:schemeClr val="accent6">
                  <a:lumMod val="75000"/>
                </a:schemeClr>
              </a:buClr>
              <a:buFont typeface="Georgia" panose="02040502050405020303" pitchFamily="18" charset="0"/>
              <a:buNone/>
              <a:defRPr/>
            </a:pPr>
            <a:r>
              <a:rPr lang="tr-TR" sz="3200" dirty="0">
                <a:solidFill>
                  <a:schemeClr val="tx1">
                    <a:lumMod val="75000"/>
                    <a:lumOff val="25000"/>
                  </a:schemeClr>
                </a:solidFill>
              </a:rPr>
              <a:t>Yüksek bakırlı amalgamlar </a:t>
            </a:r>
            <a:r>
              <a:rPr lang="tr-TR" sz="3200" dirty="0" err="1">
                <a:solidFill>
                  <a:schemeClr val="tx1">
                    <a:lumMod val="75000"/>
                    <a:lumOff val="25000"/>
                  </a:schemeClr>
                </a:solidFill>
              </a:rPr>
              <a:t>okluzal</a:t>
            </a:r>
            <a:r>
              <a:rPr lang="tr-TR" sz="3200" dirty="0">
                <a:solidFill>
                  <a:schemeClr val="tx1">
                    <a:lumMod val="75000"/>
                    <a:lumOff val="25000"/>
                  </a:schemeClr>
                </a:solidFill>
              </a:rPr>
              <a:t> kuvvetlere karşı koymak için yeterli dayanıklılığa sahiptir ve uzun yıllar başarı ile kullanılabilir. Büyük amalgam restorasyonların ortalama fonksiyonel kullanım süreleri 8.5-14.5 yıldır</a:t>
            </a:r>
          </a:p>
          <a:p>
            <a:pPr indent="-182880" algn="ctr" eaLnBrk="1" fontAlgn="auto" hangingPunct="1">
              <a:buClr>
                <a:schemeClr val="accent6">
                  <a:lumMod val="75000"/>
                </a:schemeClr>
              </a:buClr>
              <a:defRPr/>
            </a:pPr>
            <a:endParaRPr lang="tr-TR" sz="2800" dirty="0">
              <a:solidFill>
                <a:schemeClr val="tx1">
                  <a:lumMod val="75000"/>
                  <a:lumOff val="25000"/>
                </a:schemeClr>
              </a:solidFill>
            </a:endParaRPr>
          </a:p>
        </p:txBody>
      </p:sp>
    </p:spTree>
    <p:extLst>
      <p:ext uri="{BB962C8B-B14F-4D97-AF65-F5344CB8AC3E}">
        <p14:creationId xmlns:p14="http://schemas.microsoft.com/office/powerpoint/2010/main" val="26604760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İçerik Yer Tutucusu 2">
            <a:extLst>
              <a:ext uri="{FF2B5EF4-FFF2-40B4-BE49-F238E27FC236}">
                <a16:creationId xmlns:a16="http://schemas.microsoft.com/office/drawing/2014/main" id="{6693182A-C1AE-564E-AC23-27CE5FE37439}"/>
              </a:ext>
            </a:extLst>
          </p:cNvPr>
          <p:cNvSpPr>
            <a:spLocks noGrp="1"/>
          </p:cNvSpPr>
          <p:nvPr>
            <p:ph sz="quarter" idx="13"/>
          </p:nvPr>
        </p:nvSpPr>
        <p:spPr>
          <a:xfrm>
            <a:off x="539750" y="731838"/>
            <a:ext cx="8064500" cy="4425950"/>
          </a:xfrm>
        </p:spPr>
        <p:txBody>
          <a:bodyPr/>
          <a:lstStyle/>
          <a:p>
            <a:pPr marL="44450" indent="0" algn="ctr" eaLnBrk="1" hangingPunct="1">
              <a:buFont typeface="Georgia" panose="02040502050405020303" pitchFamily="18" charset="0"/>
              <a:buNone/>
            </a:pPr>
            <a:r>
              <a:rPr lang="tr-TR" altLang="tr-TR" sz="3200"/>
              <a:t>Üç ya da daha fazla kasp kaybına uğramış molarların </a:t>
            </a:r>
            <a:r>
              <a:rPr lang="tr-TR" altLang="tr-TR" sz="3200">
                <a:solidFill>
                  <a:srgbClr val="C00000"/>
                </a:solidFill>
              </a:rPr>
              <a:t>amalgamla</a:t>
            </a:r>
            <a:r>
              <a:rPr lang="tr-TR" altLang="tr-TR" sz="3200"/>
              <a:t> veya </a:t>
            </a:r>
            <a:r>
              <a:rPr lang="tr-TR" altLang="tr-TR" sz="3200">
                <a:solidFill>
                  <a:srgbClr val="C00000"/>
                </a:solidFill>
              </a:rPr>
              <a:t>kompozitle</a:t>
            </a:r>
            <a:r>
              <a:rPr lang="tr-TR" altLang="tr-TR" sz="3200"/>
              <a:t> restorasyonu mümkün olmasına rağmen, diş detaylı bir şekilde değerlendirilmelidir. Pin ya da post gerektirmeyen bir amalgam restorasyon için </a:t>
            </a:r>
            <a:r>
              <a:rPr lang="tr-TR" altLang="tr-TR" sz="3200">
                <a:solidFill>
                  <a:srgbClr val="C00000"/>
                </a:solidFill>
              </a:rPr>
              <a:t>2-4 mm </a:t>
            </a:r>
            <a:r>
              <a:rPr lang="tr-TR" altLang="tr-TR" sz="3200"/>
              <a:t>pulpa odası derinliği yeterli retansiyonu sağlamaktadır.</a:t>
            </a:r>
          </a:p>
        </p:txBody>
      </p:sp>
    </p:spTree>
    <p:extLst>
      <p:ext uri="{BB962C8B-B14F-4D97-AF65-F5344CB8AC3E}">
        <p14:creationId xmlns:p14="http://schemas.microsoft.com/office/powerpoint/2010/main" val="16251199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İçerik Yer Tutucusu 2">
            <a:extLst>
              <a:ext uri="{FF2B5EF4-FFF2-40B4-BE49-F238E27FC236}">
                <a16:creationId xmlns:a16="http://schemas.microsoft.com/office/drawing/2014/main" id="{CF63136E-44D2-CD41-9F79-E7ABF3A88DC2}"/>
              </a:ext>
            </a:extLst>
          </p:cNvPr>
          <p:cNvSpPr>
            <a:spLocks noGrp="1"/>
          </p:cNvSpPr>
          <p:nvPr>
            <p:ph sz="quarter" idx="13"/>
          </p:nvPr>
        </p:nvSpPr>
        <p:spPr>
          <a:xfrm>
            <a:off x="685800" y="1989138"/>
            <a:ext cx="7199313" cy="3600450"/>
          </a:xfrm>
        </p:spPr>
        <p:txBody>
          <a:bodyPr/>
          <a:lstStyle/>
          <a:p>
            <a:pPr algn="ctr"/>
            <a:r>
              <a:rPr lang="tr-TR" altLang="tr-TR" sz="3200"/>
              <a:t>Cam iyonomer simanlar, diş yapısına </a:t>
            </a:r>
            <a:r>
              <a:rPr lang="tr-TR" altLang="tr-TR" sz="3200">
                <a:solidFill>
                  <a:srgbClr val="FF0000"/>
                </a:solidFill>
              </a:rPr>
              <a:t>kimyasal bağ </a:t>
            </a:r>
            <a:r>
              <a:rPr lang="tr-TR" altLang="tr-TR" sz="3200"/>
              <a:t>ile tutunan, </a:t>
            </a:r>
            <a:r>
              <a:rPr lang="tr-TR" altLang="tr-TR" sz="3200">
                <a:solidFill>
                  <a:srgbClr val="FF0000"/>
                </a:solidFill>
              </a:rPr>
              <a:t>florid</a:t>
            </a:r>
            <a:r>
              <a:rPr lang="tr-TR" altLang="tr-TR" sz="3200"/>
              <a:t> salınımı yapmaları nedeniyle koruyucu etkiye sahip materyallerdir. </a:t>
            </a:r>
          </a:p>
        </p:txBody>
      </p:sp>
      <p:sp>
        <p:nvSpPr>
          <p:cNvPr id="4" name="Başlık 1">
            <a:extLst>
              <a:ext uri="{FF2B5EF4-FFF2-40B4-BE49-F238E27FC236}">
                <a16:creationId xmlns:a16="http://schemas.microsoft.com/office/drawing/2014/main" id="{76D15A48-570D-2847-9375-CAAF779B31F5}"/>
              </a:ext>
            </a:extLst>
          </p:cNvPr>
          <p:cNvSpPr txBox="1">
            <a:spLocks/>
          </p:cNvSpPr>
          <p:nvPr/>
        </p:nvSpPr>
        <p:spPr>
          <a:xfrm>
            <a:off x="685800" y="800894"/>
            <a:ext cx="7772400" cy="1043930"/>
          </a:xfrm>
          <a:prstGeom prst="rect">
            <a:avLst/>
          </a:prstGeom>
          <a:effectLst/>
        </p:spPr>
        <p:txBody>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Font typeface="Georgia" pitchFamily="18" charset="0"/>
              <a:buNone/>
              <a:defRPr/>
            </a:pPr>
            <a:r>
              <a:rPr lang="tr-TR" sz="2800" dirty="0"/>
              <a:t>Cam </a:t>
            </a:r>
            <a:r>
              <a:rPr lang="tr-TR" sz="2800" dirty="0" err="1"/>
              <a:t>İonomer</a:t>
            </a:r>
            <a:r>
              <a:rPr lang="tr-TR" sz="2800" dirty="0"/>
              <a:t> Restorasyonlar</a:t>
            </a:r>
            <a:br>
              <a:rPr lang="tr-TR" dirty="0"/>
            </a:br>
            <a:endParaRPr lang="tr-TR" dirty="0"/>
          </a:p>
        </p:txBody>
      </p:sp>
    </p:spTree>
    <p:extLst>
      <p:ext uri="{BB962C8B-B14F-4D97-AF65-F5344CB8AC3E}">
        <p14:creationId xmlns:p14="http://schemas.microsoft.com/office/powerpoint/2010/main" val="36143117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93501DA-4A09-F949-9E2B-D1F9D090AED5}"/>
              </a:ext>
            </a:extLst>
          </p:cNvPr>
          <p:cNvSpPr>
            <a:spLocks noGrp="1"/>
          </p:cNvSpPr>
          <p:nvPr>
            <p:ph sz="quarter" idx="13"/>
          </p:nvPr>
        </p:nvSpPr>
        <p:spPr>
          <a:xfrm>
            <a:off x="611188" y="404813"/>
            <a:ext cx="7921625" cy="5400675"/>
          </a:xfrm>
        </p:spPr>
        <p:txBody>
          <a:bodyPr/>
          <a:lstStyle/>
          <a:p>
            <a:pPr>
              <a:buFont typeface="Trebuchet MS" pitchFamily="34" charset="0"/>
              <a:buChar char="*"/>
              <a:defRPr/>
            </a:pPr>
            <a:r>
              <a:rPr lang="tr-TR" sz="3200" dirty="0"/>
              <a:t>ağız likitlerinde çözünür</a:t>
            </a:r>
          </a:p>
          <a:p>
            <a:pPr>
              <a:buFont typeface="Trebuchet MS" pitchFamily="34" charset="0"/>
              <a:buChar char="*"/>
              <a:defRPr/>
            </a:pPr>
            <a:r>
              <a:rPr lang="tr-TR" sz="3200" dirty="0"/>
              <a:t> kırılgandır </a:t>
            </a:r>
          </a:p>
          <a:p>
            <a:pPr>
              <a:buFont typeface="Trebuchet MS" pitchFamily="34" charset="0"/>
              <a:buChar char="*"/>
              <a:defRPr/>
            </a:pPr>
            <a:r>
              <a:rPr lang="tr-TR" sz="3200" dirty="0"/>
              <a:t>Sızıntıyı engellemede başarılı değil </a:t>
            </a:r>
          </a:p>
          <a:p>
            <a:pPr>
              <a:buFont typeface="Trebuchet MS" pitchFamily="34" charset="0"/>
              <a:buChar char="*"/>
              <a:defRPr/>
            </a:pPr>
            <a:r>
              <a:rPr lang="tr-TR" sz="3200" dirty="0"/>
              <a:t>çiğneme kuvvetlerine dayanıklı değil</a:t>
            </a:r>
          </a:p>
          <a:p>
            <a:pPr>
              <a:buFont typeface="Trebuchet MS" pitchFamily="34" charset="0"/>
              <a:buChar char="*"/>
              <a:defRPr/>
            </a:pPr>
            <a:r>
              <a:rPr lang="tr-TR" sz="3200" dirty="0"/>
              <a:t>arka grup dişlerde dayanıksız</a:t>
            </a:r>
          </a:p>
          <a:p>
            <a:pPr marL="46037" indent="0">
              <a:buFont typeface="Georgia" panose="02040502050405020303" pitchFamily="18" charset="0"/>
              <a:buNone/>
              <a:defRPr/>
            </a:pPr>
            <a:r>
              <a:rPr lang="tr-TR" sz="3200" dirty="0">
                <a:solidFill>
                  <a:srgbClr val="FF0000"/>
                </a:solidFill>
              </a:rPr>
              <a:t>Bu dezavantajlardan dolayı</a:t>
            </a:r>
            <a:r>
              <a:rPr lang="tr-TR" sz="3200" dirty="0"/>
              <a:t>;</a:t>
            </a:r>
          </a:p>
          <a:p>
            <a:pPr marL="46037" indent="0">
              <a:buFont typeface="Georgia" panose="02040502050405020303" pitchFamily="18" charset="0"/>
              <a:buNone/>
              <a:defRPr/>
            </a:pPr>
            <a:r>
              <a:rPr lang="tr-TR" sz="3200" dirty="0"/>
              <a:t>cam </a:t>
            </a:r>
            <a:r>
              <a:rPr lang="tr-TR" sz="3200" dirty="0" err="1"/>
              <a:t>ionomer</a:t>
            </a:r>
            <a:r>
              <a:rPr lang="tr-TR" sz="3200" dirty="0"/>
              <a:t> simanlar </a:t>
            </a:r>
            <a:r>
              <a:rPr lang="tr-TR" sz="3200" dirty="0" err="1"/>
              <a:t>endodontik</a:t>
            </a:r>
            <a:r>
              <a:rPr lang="tr-TR" sz="3200" dirty="0"/>
              <a:t> tedavi sonrası </a:t>
            </a:r>
            <a:r>
              <a:rPr lang="tr-TR" sz="3200" dirty="0">
                <a:solidFill>
                  <a:srgbClr val="FF0000"/>
                </a:solidFill>
              </a:rPr>
              <a:t>kron yapılması planlanan dişlerin </a:t>
            </a:r>
            <a:r>
              <a:rPr lang="tr-TR" sz="3200" dirty="0"/>
              <a:t>restorasyonunda kullanılabilirler. </a:t>
            </a:r>
          </a:p>
        </p:txBody>
      </p:sp>
    </p:spTree>
    <p:extLst>
      <p:ext uri="{BB962C8B-B14F-4D97-AF65-F5344CB8AC3E}">
        <p14:creationId xmlns:p14="http://schemas.microsoft.com/office/powerpoint/2010/main" val="11070673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İçerik Yer Tutucusu 2">
            <a:extLst>
              <a:ext uri="{FF2B5EF4-FFF2-40B4-BE49-F238E27FC236}">
                <a16:creationId xmlns:a16="http://schemas.microsoft.com/office/drawing/2014/main" id="{7B9409F2-B582-2045-9469-2D06E13F4283}"/>
              </a:ext>
            </a:extLst>
          </p:cNvPr>
          <p:cNvSpPr>
            <a:spLocks noGrp="1"/>
          </p:cNvSpPr>
          <p:nvPr>
            <p:ph sz="quarter" idx="13"/>
          </p:nvPr>
        </p:nvSpPr>
        <p:spPr>
          <a:xfrm>
            <a:off x="323850" y="2205038"/>
            <a:ext cx="8208963" cy="3240087"/>
          </a:xfrm>
        </p:spPr>
        <p:txBody>
          <a:bodyPr/>
          <a:lstStyle/>
          <a:p>
            <a:pPr marL="44450" indent="0" algn="ctr" eaLnBrk="1" hangingPunct="1">
              <a:buFont typeface="Georgia" panose="02040502050405020303" pitchFamily="18" charset="0"/>
              <a:buNone/>
            </a:pPr>
            <a:r>
              <a:rPr lang="tr-TR" altLang="tr-TR" sz="2800"/>
              <a:t>Endodontik tedavi sonrası kalan diş dokularının ve restorasyon maddesinin korunması için gerekiyorsa protetik restorasyonlar kullanılmalıdır. </a:t>
            </a:r>
          </a:p>
        </p:txBody>
      </p:sp>
      <p:sp>
        <p:nvSpPr>
          <p:cNvPr id="4" name="Başlık 1">
            <a:extLst>
              <a:ext uri="{FF2B5EF4-FFF2-40B4-BE49-F238E27FC236}">
                <a16:creationId xmlns:a16="http://schemas.microsoft.com/office/drawing/2014/main" id="{5FFE5194-105F-E04F-9C6F-1D934918A506}"/>
              </a:ext>
            </a:extLst>
          </p:cNvPr>
          <p:cNvSpPr txBox="1">
            <a:spLocks/>
          </p:cNvSpPr>
          <p:nvPr/>
        </p:nvSpPr>
        <p:spPr>
          <a:xfrm>
            <a:off x="685800" y="800894"/>
            <a:ext cx="7772400" cy="1043930"/>
          </a:xfrm>
          <a:prstGeom prst="rect">
            <a:avLst/>
          </a:prstGeom>
          <a:effectLst/>
        </p:spPr>
        <p:txBody>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Font typeface="Georgia" pitchFamily="18" charset="0"/>
              <a:buNone/>
              <a:defRPr/>
            </a:pPr>
            <a:r>
              <a:rPr lang="tr-TR" sz="2800" dirty="0" err="1"/>
              <a:t>Protetik</a:t>
            </a:r>
            <a:r>
              <a:rPr lang="tr-TR" sz="2800" dirty="0"/>
              <a:t> Restorasyonlar</a:t>
            </a:r>
            <a:br>
              <a:rPr lang="tr-TR" dirty="0"/>
            </a:br>
            <a:endParaRPr lang="tr-TR" dirty="0"/>
          </a:p>
        </p:txBody>
      </p:sp>
    </p:spTree>
    <p:extLst>
      <p:ext uri="{BB962C8B-B14F-4D97-AF65-F5344CB8AC3E}">
        <p14:creationId xmlns:p14="http://schemas.microsoft.com/office/powerpoint/2010/main" val="18562963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0944921-EC3B-CB47-BF5E-9BD52854295F}"/>
              </a:ext>
            </a:extLst>
          </p:cNvPr>
          <p:cNvSpPr>
            <a:spLocks noGrp="1"/>
          </p:cNvSpPr>
          <p:nvPr>
            <p:ph type="title"/>
          </p:nvPr>
        </p:nvSpPr>
        <p:spPr>
          <a:xfrm>
            <a:off x="683569" y="1628800"/>
            <a:ext cx="7622232" cy="3886175"/>
          </a:xfrm>
        </p:spPr>
        <p:txBody>
          <a:bodyPr/>
          <a:lstStyle/>
          <a:p>
            <a:pPr marL="0" indent="0" algn="ctr">
              <a:buFont typeface="Georgia" panose="02040502050405020303" pitchFamily="18" charset="0"/>
              <a:buNone/>
              <a:defRPr/>
            </a:pPr>
            <a:r>
              <a:rPr lang="tr-TR" sz="5400" dirty="0">
                <a:solidFill>
                  <a:srgbClr val="FFC000"/>
                </a:solidFill>
              </a:rPr>
              <a:t>POSTLAR</a:t>
            </a:r>
          </a:p>
        </p:txBody>
      </p:sp>
    </p:spTree>
    <p:extLst>
      <p:ext uri="{BB962C8B-B14F-4D97-AF65-F5344CB8AC3E}">
        <p14:creationId xmlns:p14="http://schemas.microsoft.com/office/powerpoint/2010/main" val="26666963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İçerik Yer Tutucusu 2">
            <a:extLst>
              <a:ext uri="{FF2B5EF4-FFF2-40B4-BE49-F238E27FC236}">
                <a16:creationId xmlns:a16="http://schemas.microsoft.com/office/drawing/2014/main" id="{DD95FDA4-5885-834C-8A0F-11277B82D9C5}"/>
              </a:ext>
            </a:extLst>
          </p:cNvPr>
          <p:cNvSpPr>
            <a:spLocks noGrp="1"/>
          </p:cNvSpPr>
          <p:nvPr>
            <p:ph sz="quarter" idx="13"/>
          </p:nvPr>
        </p:nvSpPr>
        <p:spPr>
          <a:xfrm>
            <a:off x="611188" y="188913"/>
            <a:ext cx="6932612" cy="2160587"/>
          </a:xfrm>
        </p:spPr>
        <p:txBody>
          <a:bodyPr/>
          <a:lstStyle/>
          <a:p>
            <a:pPr algn="ctr"/>
            <a:r>
              <a:rPr lang="tr-TR" altLang="tr-TR" sz="3200"/>
              <a:t>Endodontik tedavili kron kısmı aşırı harap olmuş dişlerde uygulanırlar. Sıklıkla kron retansiyonu sadece kalan kök yapısından sağlanır. </a:t>
            </a:r>
          </a:p>
        </p:txBody>
      </p:sp>
      <p:pic>
        <p:nvPicPr>
          <p:cNvPr id="50179" name="Picture 5" descr="endodontic_procedure_4">
            <a:extLst>
              <a:ext uri="{FF2B5EF4-FFF2-40B4-BE49-F238E27FC236}">
                <a16:creationId xmlns:a16="http://schemas.microsoft.com/office/drawing/2014/main" id="{584A6310-27A4-F241-B188-19B1640497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050" y="2503488"/>
            <a:ext cx="4365625" cy="436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43248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a:extLst>
              <a:ext uri="{FF2B5EF4-FFF2-40B4-BE49-F238E27FC236}">
                <a16:creationId xmlns:a16="http://schemas.microsoft.com/office/drawing/2014/main" id="{CE10378B-C530-0F41-9422-92ACD2E38074}"/>
              </a:ext>
            </a:extLst>
          </p:cNvPr>
          <p:cNvSpPr txBox="1">
            <a:spLocks noChangeArrowheads="1"/>
          </p:cNvSpPr>
          <p:nvPr/>
        </p:nvSpPr>
        <p:spPr bwMode="auto">
          <a:xfrm>
            <a:off x="304800" y="1450975"/>
            <a:ext cx="8763000" cy="176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70000"/>
              </a:lnSpc>
              <a:defRPr/>
            </a:pPr>
            <a:r>
              <a:rPr lang="tr-TR" sz="3200" dirty="0">
                <a:solidFill>
                  <a:schemeClr val="tx2"/>
                </a:solidFill>
                <a:effectLst>
                  <a:outerShdw blurRad="38100" dist="38100" dir="2700000" algn="tl">
                    <a:srgbClr val="000000"/>
                  </a:outerShdw>
                </a:effectLst>
                <a:latin typeface="+mn-lt"/>
              </a:rPr>
              <a:t>Post</a:t>
            </a:r>
            <a:r>
              <a:rPr lang="tr-TR" sz="3200" b="0" dirty="0">
                <a:solidFill>
                  <a:schemeClr val="tx2"/>
                </a:solidFill>
                <a:latin typeface="+mn-lt"/>
              </a:rPr>
              <a:t>:</a:t>
            </a:r>
            <a:r>
              <a:rPr lang="tr-TR" sz="3200" b="0" dirty="0">
                <a:latin typeface="+mn-lt"/>
              </a:rPr>
              <a:t> Kök kanalının 2/3’üne kadar uzanan,</a:t>
            </a:r>
          </a:p>
          <a:p>
            <a:pPr>
              <a:lnSpc>
                <a:spcPct val="170000"/>
              </a:lnSpc>
              <a:defRPr/>
            </a:pPr>
            <a:r>
              <a:rPr lang="tr-TR" sz="3200" b="0" dirty="0">
                <a:latin typeface="+mn-lt"/>
              </a:rPr>
              <a:t> destek ve </a:t>
            </a:r>
            <a:r>
              <a:rPr lang="tr-TR" sz="3200" b="0" dirty="0" err="1">
                <a:latin typeface="+mn-lt"/>
              </a:rPr>
              <a:t>retansiyon</a:t>
            </a:r>
            <a:r>
              <a:rPr lang="tr-TR" sz="3200" b="0" dirty="0">
                <a:latin typeface="+mn-lt"/>
              </a:rPr>
              <a:t> sağlayan bölüm</a:t>
            </a:r>
          </a:p>
        </p:txBody>
      </p:sp>
      <p:sp>
        <p:nvSpPr>
          <p:cNvPr id="53251" name="Text Box 3">
            <a:extLst>
              <a:ext uri="{FF2B5EF4-FFF2-40B4-BE49-F238E27FC236}">
                <a16:creationId xmlns:a16="http://schemas.microsoft.com/office/drawing/2014/main" id="{ABC5E4CA-C93D-8E46-AC51-7D6D312ACAE6}"/>
              </a:ext>
            </a:extLst>
          </p:cNvPr>
          <p:cNvSpPr txBox="1">
            <a:spLocks noChangeArrowheads="1"/>
          </p:cNvSpPr>
          <p:nvPr/>
        </p:nvSpPr>
        <p:spPr bwMode="auto">
          <a:xfrm>
            <a:off x="304800" y="3200400"/>
            <a:ext cx="5851525" cy="329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b="1">
                <a:solidFill>
                  <a:schemeClr val="tx1"/>
                </a:solidFill>
                <a:latin typeface="Times New Roman" pitchFamily="18" charset="0"/>
              </a:defRPr>
            </a:lvl1pPr>
            <a:lvl2pPr marL="742950" indent="-285750">
              <a:defRPr sz="2800" b="1">
                <a:solidFill>
                  <a:schemeClr val="tx1"/>
                </a:solidFill>
                <a:latin typeface="Times New Roman" pitchFamily="18" charset="0"/>
              </a:defRPr>
            </a:lvl2pPr>
            <a:lvl3pPr marL="1143000" indent="-228600">
              <a:defRPr sz="2800" b="1">
                <a:solidFill>
                  <a:schemeClr val="tx1"/>
                </a:solidFill>
                <a:latin typeface="Times New Roman" pitchFamily="18" charset="0"/>
              </a:defRPr>
            </a:lvl3pPr>
            <a:lvl4pPr marL="1600200" indent="-228600">
              <a:defRPr sz="2800" b="1">
                <a:solidFill>
                  <a:schemeClr val="tx1"/>
                </a:solidFill>
                <a:latin typeface="Times New Roman" pitchFamily="18" charset="0"/>
              </a:defRPr>
            </a:lvl4pPr>
            <a:lvl5pPr marL="2057400" indent="-228600">
              <a:defRPr sz="2800" b="1">
                <a:solidFill>
                  <a:schemeClr val="tx1"/>
                </a:solidFill>
                <a:latin typeface="Times New Roman" pitchFamily="18" charset="0"/>
              </a:defRPr>
            </a:lvl5pPr>
            <a:lvl6pPr marL="2514600" indent="-228600" eaLnBrk="0" fontAlgn="base" hangingPunct="0">
              <a:spcBef>
                <a:spcPct val="0"/>
              </a:spcBef>
              <a:spcAft>
                <a:spcPct val="0"/>
              </a:spcAft>
              <a:defRPr sz="2800" b="1">
                <a:solidFill>
                  <a:schemeClr val="tx1"/>
                </a:solidFill>
                <a:latin typeface="Times New Roman" pitchFamily="18" charset="0"/>
              </a:defRPr>
            </a:lvl6pPr>
            <a:lvl7pPr marL="2971800" indent="-228600" eaLnBrk="0" fontAlgn="base" hangingPunct="0">
              <a:spcBef>
                <a:spcPct val="0"/>
              </a:spcBef>
              <a:spcAft>
                <a:spcPct val="0"/>
              </a:spcAft>
              <a:defRPr sz="2800" b="1">
                <a:solidFill>
                  <a:schemeClr val="tx1"/>
                </a:solidFill>
                <a:latin typeface="Times New Roman" pitchFamily="18" charset="0"/>
              </a:defRPr>
            </a:lvl7pPr>
            <a:lvl8pPr marL="3429000" indent="-228600" eaLnBrk="0" fontAlgn="base" hangingPunct="0">
              <a:spcBef>
                <a:spcPct val="0"/>
              </a:spcBef>
              <a:spcAft>
                <a:spcPct val="0"/>
              </a:spcAft>
              <a:defRPr sz="2800" b="1">
                <a:solidFill>
                  <a:schemeClr val="tx1"/>
                </a:solidFill>
                <a:latin typeface="Times New Roman" pitchFamily="18" charset="0"/>
              </a:defRPr>
            </a:lvl8pPr>
            <a:lvl9pPr marL="3886200" indent="-228600" eaLnBrk="0" fontAlgn="base" hangingPunct="0">
              <a:spcBef>
                <a:spcPct val="0"/>
              </a:spcBef>
              <a:spcAft>
                <a:spcPct val="0"/>
              </a:spcAft>
              <a:defRPr sz="2800" b="1">
                <a:solidFill>
                  <a:schemeClr val="tx1"/>
                </a:solidFill>
                <a:latin typeface="Times New Roman" pitchFamily="18" charset="0"/>
              </a:defRPr>
            </a:lvl9pPr>
          </a:lstStyle>
          <a:p>
            <a:pPr>
              <a:lnSpc>
                <a:spcPct val="130000"/>
              </a:lnSpc>
              <a:defRPr/>
            </a:pPr>
            <a:r>
              <a:rPr lang="tr-TR" sz="3200" dirty="0" err="1">
                <a:solidFill>
                  <a:schemeClr val="tx2"/>
                </a:solidFill>
                <a:effectLst>
                  <a:outerShdw blurRad="38100" dist="38100" dir="2700000" algn="tl">
                    <a:srgbClr val="000000">
                      <a:alpha val="43137"/>
                    </a:srgbClr>
                  </a:outerShdw>
                </a:effectLst>
                <a:latin typeface="+mn-lt"/>
              </a:rPr>
              <a:t>Core</a:t>
            </a:r>
            <a:r>
              <a:rPr lang="tr-TR" sz="3200" b="0" dirty="0">
                <a:solidFill>
                  <a:schemeClr val="tx2"/>
                </a:solidFill>
              </a:rPr>
              <a:t>:</a:t>
            </a:r>
            <a:r>
              <a:rPr lang="tr-TR" sz="3200" b="0" dirty="0"/>
              <a:t> </a:t>
            </a:r>
            <a:r>
              <a:rPr lang="tr-TR" sz="3200" b="0" dirty="0">
                <a:latin typeface="+mn-lt"/>
              </a:rPr>
              <a:t>Kayıp olan </a:t>
            </a:r>
            <a:r>
              <a:rPr lang="tr-TR" sz="3200" b="0" dirty="0" err="1">
                <a:latin typeface="+mn-lt"/>
              </a:rPr>
              <a:t>koronal</a:t>
            </a:r>
            <a:r>
              <a:rPr lang="tr-TR" sz="3200" b="0" dirty="0">
                <a:latin typeface="+mn-lt"/>
              </a:rPr>
              <a:t> diş dokularının  kron yapımı öncesi diş </a:t>
            </a:r>
            <a:r>
              <a:rPr lang="tr-TR" sz="3200" b="0" dirty="0" err="1">
                <a:latin typeface="+mn-lt"/>
              </a:rPr>
              <a:t>preperasyonu</a:t>
            </a:r>
            <a:r>
              <a:rPr lang="tr-TR" sz="3200" b="0" dirty="0">
                <a:latin typeface="+mn-lt"/>
              </a:rPr>
              <a:t> şeklinde hazırlandığı restorasyon bölümüdür.</a:t>
            </a:r>
          </a:p>
        </p:txBody>
      </p:sp>
      <p:sp>
        <p:nvSpPr>
          <p:cNvPr id="4" name="Rectangle 2">
            <a:extLst>
              <a:ext uri="{FF2B5EF4-FFF2-40B4-BE49-F238E27FC236}">
                <a16:creationId xmlns:a16="http://schemas.microsoft.com/office/drawing/2014/main" id="{2A24585A-A757-C340-81B3-1F21CA272202}"/>
              </a:ext>
            </a:extLst>
          </p:cNvPr>
          <p:cNvSpPr txBox="1">
            <a:spLocks noChangeArrowheads="1"/>
          </p:cNvSpPr>
          <p:nvPr/>
        </p:nvSpPr>
        <p:spPr>
          <a:xfrm>
            <a:off x="539552" y="548680"/>
            <a:ext cx="7772400" cy="913656"/>
          </a:xfrm>
          <a:prstGeom prst="rect">
            <a:avLst/>
          </a:prstGeom>
        </p:spPr>
        <p:txBody>
          <a:bodyPr/>
          <a:lstStyle>
            <a:lvl1pPr marL="319088" indent="-319088" algn="r" rtl="0" eaLnBrk="0" fontAlgn="base" hangingPunct="0">
              <a:spcBef>
                <a:spcPct val="0"/>
              </a:spcBef>
              <a:spcAft>
                <a:spcPct val="0"/>
              </a:spcAft>
              <a:buClr>
                <a:srgbClr val="C3260C"/>
              </a:buClr>
              <a:buSzPct val="128000"/>
              <a:buFont typeface="Georgia"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2pPr>
            <a:lvl3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3pPr>
            <a:lvl4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4pPr>
            <a:lvl5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320040" indent="-320040" algn="ctr" eaLnBrk="1" fontAlgn="auto" hangingPunct="1">
              <a:spcAft>
                <a:spcPts val="0"/>
              </a:spcAft>
              <a:buClr>
                <a:schemeClr val="accent6">
                  <a:lumMod val="75000"/>
                </a:schemeClr>
              </a:buClr>
              <a:defRPr/>
            </a:pPr>
            <a:r>
              <a:rPr lang="tr-TR" sz="3600" dirty="0">
                <a:effectLst>
                  <a:outerShdw blurRad="38100" dist="38100" dir="2700000" algn="tl">
                    <a:srgbClr val="000000"/>
                  </a:outerShdw>
                </a:effectLst>
              </a:rPr>
              <a:t>POST-CORE (POST-KOR)</a:t>
            </a:r>
          </a:p>
        </p:txBody>
      </p:sp>
      <p:pic>
        <p:nvPicPr>
          <p:cNvPr id="51205" name="Picture 10" descr="dowelcore">
            <a:extLst>
              <a:ext uri="{FF2B5EF4-FFF2-40B4-BE49-F238E27FC236}">
                <a16:creationId xmlns:a16="http://schemas.microsoft.com/office/drawing/2014/main" id="{58C9B27D-D351-9049-ACB9-8DA089AB8B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325" y="3068638"/>
            <a:ext cx="2987675" cy="378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6" name="Metin kutusu 1">
            <a:extLst>
              <a:ext uri="{FF2B5EF4-FFF2-40B4-BE49-F238E27FC236}">
                <a16:creationId xmlns:a16="http://schemas.microsoft.com/office/drawing/2014/main" id="{65BEC547-76CD-D545-B2FD-B07B0ED23656}"/>
              </a:ext>
            </a:extLst>
          </p:cNvPr>
          <p:cNvSpPr txBox="1">
            <a:spLocks noChangeArrowheads="1"/>
          </p:cNvSpPr>
          <p:nvPr/>
        </p:nvSpPr>
        <p:spPr bwMode="auto">
          <a:xfrm>
            <a:off x="8101013" y="5589588"/>
            <a:ext cx="1042987" cy="52228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defRPr>
            </a:lvl1pPr>
            <a:lvl2pPr marL="742950" indent="-285750">
              <a:defRPr sz="2800" b="1">
                <a:solidFill>
                  <a:schemeClr val="tx1"/>
                </a:solidFill>
                <a:latin typeface="Times New Roman" panose="02020603050405020304" pitchFamily="18" charset="0"/>
              </a:defRPr>
            </a:lvl2pPr>
            <a:lvl3pPr marL="1143000" indent="-228600">
              <a:defRPr sz="2800" b="1">
                <a:solidFill>
                  <a:schemeClr val="tx1"/>
                </a:solidFill>
                <a:latin typeface="Times New Roman" panose="02020603050405020304" pitchFamily="18" charset="0"/>
              </a:defRPr>
            </a:lvl3pPr>
            <a:lvl4pPr marL="1600200" indent="-228600">
              <a:defRPr sz="2800" b="1">
                <a:solidFill>
                  <a:schemeClr val="tx1"/>
                </a:solidFill>
                <a:latin typeface="Times New Roman" panose="02020603050405020304" pitchFamily="18" charset="0"/>
              </a:defRPr>
            </a:lvl4pPr>
            <a:lvl5pPr marL="2057400" indent="-22860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r>
              <a:rPr lang="tr-TR" altLang="tr-TR"/>
              <a:t>post</a:t>
            </a:r>
          </a:p>
        </p:txBody>
      </p:sp>
    </p:spTree>
    <p:extLst>
      <p:ext uri="{BB962C8B-B14F-4D97-AF65-F5344CB8AC3E}">
        <p14:creationId xmlns:p14="http://schemas.microsoft.com/office/powerpoint/2010/main" val="41081961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83DB3AB-64B8-8F41-B982-6246FD538351}"/>
              </a:ext>
            </a:extLst>
          </p:cNvPr>
          <p:cNvSpPr/>
          <p:nvPr/>
        </p:nvSpPr>
        <p:spPr>
          <a:xfrm>
            <a:off x="285750" y="981075"/>
            <a:ext cx="8640763" cy="5262563"/>
          </a:xfrm>
          <a:prstGeom prst="rect">
            <a:avLst/>
          </a:prstGeom>
        </p:spPr>
        <p:txBody>
          <a:bodyPr>
            <a:spAutoFit/>
          </a:bodyPr>
          <a:lstStyle/>
          <a:p>
            <a:pPr>
              <a:defRPr/>
            </a:pPr>
            <a:endParaRPr lang="tr-TR" b="0" dirty="0">
              <a:solidFill>
                <a:srgbClr val="FF0000"/>
              </a:solidFill>
              <a:latin typeface="+mj-lt"/>
            </a:endParaRPr>
          </a:p>
          <a:p>
            <a:pPr>
              <a:defRPr/>
            </a:pPr>
            <a:endParaRPr lang="tr-TR" b="0" dirty="0">
              <a:solidFill>
                <a:srgbClr val="FF0000"/>
              </a:solidFill>
              <a:latin typeface="+mj-lt"/>
            </a:endParaRPr>
          </a:p>
          <a:p>
            <a:pPr>
              <a:defRPr/>
            </a:pPr>
            <a:r>
              <a:rPr lang="tr-TR" b="0" dirty="0">
                <a:solidFill>
                  <a:srgbClr val="FF0000"/>
                </a:solidFill>
                <a:latin typeface="+mj-lt"/>
              </a:rPr>
              <a:t>FERRULE ETKİSİ</a:t>
            </a:r>
          </a:p>
          <a:p>
            <a:pPr>
              <a:defRPr/>
            </a:pPr>
            <a:endParaRPr lang="tr-TR" dirty="0">
              <a:solidFill>
                <a:srgbClr val="FF0000"/>
              </a:solidFill>
            </a:endParaRPr>
          </a:p>
          <a:p>
            <a:pPr>
              <a:defRPr/>
            </a:pPr>
            <a:r>
              <a:rPr lang="tr-TR" b="0" dirty="0" err="1">
                <a:latin typeface="+mn-lt"/>
              </a:rPr>
              <a:t>Ferrule</a:t>
            </a:r>
            <a:r>
              <a:rPr lang="tr-TR" b="0" dirty="0">
                <a:latin typeface="+mn-lt"/>
              </a:rPr>
              <a:t>, </a:t>
            </a:r>
          </a:p>
          <a:p>
            <a:pPr>
              <a:defRPr/>
            </a:pPr>
            <a:r>
              <a:rPr lang="tr-TR" b="0" dirty="0">
                <a:latin typeface="+mn-lt"/>
              </a:rPr>
              <a:t>kron </a:t>
            </a:r>
            <a:r>
              <a:rPr lang="tr-TR" b="0" dirty="0" err="1">
                <a:latin typeface="+mn-lt"/>
              </a:rPr>
              <a:t>preparasyonunun</a:t>
            </a:r>
            <a:r>
              <a:rPr lang="tr-TR" b="0" dirty="0">
                <a:latin typeface="+mn-lt"/>
              </a:rPr>
              <a:t> </a:t>
            </a:r>
            <a:r>
              <a:rPr lang="tr-TR" b="0" dirty="0" err="1">
                <a:latin typeface="+mn-lt"/>
              </a:rPr>
              <a:t>gingivalinde</a:t>
            </a:r>
            <a:r>
              <a:rPr lang="tr-TR" b="0" dirty="0">
                <a:latin typeface="+mn-lt"/>
              </a:rPr>
              <a:t> yer alan </a:t>
            </a:r>
            <a:r>
              <a:rPr lang="tr-TR" b="0" dirty="0" err="1">
                <a:solidFill>
                  <a:srgbClr val="FF0000"/>
                </a:solidFill>
                <a:latin typeface="+mn-lt"/>
              </a:rPr>
              <a:t>vertikal</a:t>
            </a:r>
            <a:r>
              <a:rPr lang="tr-TR" b="0" dirty="0">
                <a:solidFill>
                  <a:srgbClr val="FF0000"/>
                </a:solidFill>
                <a:latin typeface="+mn-lt"/>
              </a:rPr>
              <a:t> diş dokusu bandı </a:t>
            </a:r>
            <a:r>
              <a:rPr lang="tr-TR" b="0" dirty="0">
                <a:latin typeface="+mn-lt"/>
              </a:rPr>
              <a:t>olarak tanımlanmaktadır. </a:t>
            </a:r>
          </a:p>
          <a:p>
            <a:pPr>
              <a:defRPr/>
            </a:pPr>
            <a:r>
              <a:rPr lang="tr-TR" b="0" dirty="0">
                <a:latin typeface="+mn-lt"/>
              </a:rPr>
              <a:t>Kalan diş dokusunu bir arada tutacağı ve bu sayede fonksiyon sırasında kök </a:t>
            </a:r>
            <a:r>
              <a:rPr lang="tr-TR" b="0" dirty="0" err="1">
                <a:latin typeface="+mn-lt"/>
              </a:rPr>
              <a:t>fraktürünün</a:t>
            </a:r>
            <a:r>
              <a:rPr lang="tr-TR" b="0" dirty="0">
                <a:latin typeface="+mn-lt"/>
              </a:rPr>
              <a:t> önlenebileceği düşünülmektedir. </a:t>
            </a:r>
          </a:p>
          <a:p>
            <a:pPr>
              <a:defRPr/>
            </a:pPr>
            <a:r>
              <a:rPr lang="tr-TR" b="0" dirty="0">
                <a:latin typeface="+mn-lt"/>
              </a:rPr>
              <a:t>Dayanıklılık ile birlikte bir miktar tutuculuk sağlar ve klinik kullanım süresini artırır. </a:t>
            </a:r>
          </a:p>
        </p:txBody>
      </p:sp>
      <p:pic>
        <p:nvPicPr>
          <p:cNvPr id="52227" name="Picture 5">
            <a:extLst>
              <a:ext uri="{FF2B5EF4-FFF2-40B4-BE49-F238E27FC236}">
                <a16:creationId xmlns:a16="http://schemas.microsoft.com/office/drawing/2014/main" id="{17C9CADD-5456-7749-B6CE-4879EB235621}"/>
              </a:ext>
            </a:extLst>
          </p:cNvPr>
          <p:cNvPicPr>
            <a:picLocks noChangeArrowheads="1"/>
          </p:cNvPicPr>
          <p:nvPr/>
        </p:nvPicPr>
        <p:blipFill>
          <a:blip r:embed="rId2">
            <a:lum bright="-16000" contrast="8000"/>
            <a:extLst>
              <a:ext uri="{28A0092B-C50C-407E-A947-70E740481C1C}">
                <a14:useLocalDpi xmlns:a14="http://schemas.microsoft.com/office/drawing/2010/main" val="0"/>
              </a:ext>
            </a:extLst>
          </a:blip>
          <a:srcRect l="6648"/>
          <a:stretch>
            <a:fillRect/>
          </a:stretch>
        </p:blipFill>
        <p:spPr bwMode="auto">
          <a:xfrm>
            <a:off x="6376988" y="0"/>
            <a:ext cx="2797175"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8" name="Picture 3" descr="C:\Program Files\PhotoDeluxe 2.0\EZPhoto\Photo\FERULE.jpg">
            <a:extLst>
              <a:ext uri="{FF2B5EF4-FFF2-40B4-BE49-F238E27FC236}">
                <a16:creationId xmlns:a16="http://schemas.microsoft.com/office/drawing/2014/main" id="{BD86BBD5-8CDE-5843-B507-F5FA7396C4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00" y="-1588"/>
            <a:ext cx="2998788" cy="3070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79644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3" descr="D:\3toothferulle.bmp">
            <a:extLst>
              <a:ext uri="{FF2B5EF4-FFF2-40B4-BE49-F238E27FC236}">
                <a16:creationId xmlns:a16="http://schemas.microsoft.com/office/drawing/2014/main" id="{8F458CFF-11A6-EF45-8C7E-C5CF76BF8B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499" b="2858"/>
          <a:stretch>
            <a:fillRect/>
          </a:stretch>
        </p:blipFill>
        <p:spPr bwMode="auto">
          <a:xfrm>
            <a:off x="0" y="0"/>
            <a:ext cx="6926263" cy="357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1" name="Picture 3" descr="D:\3toothpostfract.bmp">
            <a:extLst>
              <a:ext uri="{FF2B5EF4-FFF2-40B4-BE49-F238E27FC236}">
                <a16:creationId xmlns:a16="http://schemas.microsoft.com/office/drawing/2014/main" id="{B1CA2CD8-3A7D-074B-94EB-30B052AEBD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8423" b="4933"/>
          <a:stretch>
            <a:fillRect/>
          </a:stretch>
        </p:blipFill>
        <p:spPr bwMode="auto">
          <a:xfrm>
            <a:off x="2066925" y="3573463"/>
            <a:ext cx="7108825" cy="328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2" name="Metin kutusu 3">
            <a:extLst>
              <a:ext uri="{FF2B5EF4-FFF2-40B4-BE49-F238E27FC236}">
                <a16:creationId xmlns:a16="http://schemas.microsoft.com/office/drawing/2014/main" id="{F06FB111-104D-E14E-8099-16B4BC355E27}"/>
              </a:ext>
            </a:extLst>
          </p:cNvPr>
          <p:cNvSpPr txBox="1">
            <a:spLocks noChangeArrowheads="1"/>
          </p:cNvSpPr>
          <p:nvPr/>
        </p:nvSpPr>
        <p:spPr bwMode="auto">
          <a:xfrm>
            <a:off x="0" y="5013325"/>
            <a:ext cx="248443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defRPr>
            </a:lvl1pPr>
            <a:lvl2pPr marL="742950" indent="-285750">
              <a:defRPr sz="2800" b="1">
                <a:solidFill>
                  <a:schemeClr val="tx1"/>
                </a:solidFill>
                <a:latin typeface="Times New Roman" panose="02020603050405020304" pitchFamily="18" charset="0"/>
              </a:defRPr>
            </a:lvl2pPr>
            <a:lvl3pPr marL="1143000" indent="-228600">
              <a:defRPr sz="2800" b="1">
                <a:solidFill>
                  <a:schemeClr val="tx1"/>
                </a:solidFill>
                <a:latin typeface="Times New Roman" panose="02020603050405020304" pitchFamily="18" charset="0"/>
              </a:defRPr>
            </a:lvl3pPr>
            <a:lvl4pPr marL="1600200" indent="-228600">
              <a:defRPr sz="2800" b="1">
                <a:solidFill>
                  <a:schemeClr val="tx1"/>
                </a:solidFill>
                <a:latin typeface="Times New Roman" panose="02020603050405020304" pitchFamily="18" charset="0"/>
              </a:defRPr>
            </a:lvl4pPr>
            <a:lvl5pPr marL="2057400" indent="-22860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r>
              <a:rPr lang="tr-TR" altLang="tr-TR" sz="2700">
                <a:solidFill>
                  <a:srgbClr val="FF0000"/>
                </a:solidFill>
              </a:rPr>
              <a:t>Ferrule yoksa</a:t>
            </a:r>
          </a:p>
        </p:txBody>
      </p:sp>
    </p:spTree>
    <p:extLst>
      <p:ext uri="{BB962C8B-B14F-4D97-AF65-F5344CB8AC3E}">
        <p14:creationId xmlns:p14="http://schemas.microsoft.com/office/powerpoint/2010/main" val="24048135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3" descr="D:\3toothferullea.bmp">
            <a:extLst>
              <a:ext uri="{FF2B5EF4-FFF2-40B4-BE49-F238E27FC236}">
                <a16:creationId xmlns:a16="http://schemas.microsoft.com/office/drawing/2014/main" id="{EC55FA83-877F-5044-A0B7-07C79372F6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515" b="5663"/>
          <a:stretch>
            <a:fillRect/>
          </a:stretch>
        </p:blipFill>
        <p:spPr bwMode="auto">
          <a:xfrm>
            <a:off x="0" y="0"/>
            <a:ext cx="6486525" cy="366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5" name="Picture 4" descr="biological widthferrule">
            <a:extLst>
              <a:ext uri="{FF2B5EF4-FFF2-40B4-BE49-F238E27FC236}">
                <a16:creationId xmlns:a16="http://schemas.microsoft.com/office/drawing/2014/main" id="{E0F12BC8-5B31-CE4F-AFA1-84CA14807C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48" b="13605"/>
          <a:stretch>
            <a:fillRect/>
          </a:stretch>
        </p:blipFill>
        <p:spPr bwMode="auto">
          <a:xfrm>
            <a:off x="804863" y="3668713"/>
            <a:ext cx="8339137" cy="317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6" name="Metin kutusu 3">
            <a:extLst>
              <a:ext uri="{FF2B5EF4-FFF2-40B4-BE49-F238E27FC236}">
                <a16:creationId xmlns:a16="http://schemas.microsoft.com/office/drawing/2014/main" id="{41725BEA-CC49-2A4E-BED0-9E6DDBF5390F}"/>
              </a:ext>
            </a:extLst>
          </p:cNvPr>
          <p:cNvSpPr txBox="1">
            <a:spLocks noChangeArrowheads="1"/>
          </p:cNvSpPr>
          <p:nvPr/>
        </p:nvSpPr>
        <p:spPr bwMode="auto">
          <a:xfrm>
            <a:off x="6486525" y="0"/>
            <a:ext cx="2657475"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800" b="1">
                <a:solidFill>
                  <a:schemeClr val="tx1"/>
                </a:solidFill>
                <a:latin typeface="Times New Roman" panose="02020603050405020304" pitchFamily="18" charset="0"/>
              </a:defRPr>
            </a:lvl1pPr>
            <a:lvl2pPr marL="742950" indent="-285750">
              <a:defRPr sz="2800" b="1">
                <a:solidFill>
                  <a:schemeClr val="tx1"/>
                </a:solidFill>
                <a:latin typeface="Times New Roman" panose="02020603050405020304" pitchFamily="18" charset="0"/>
              </a:defRPr>
            </a:lvl2pPr>
            <a:lvl3pPr marL="1143000" indent="-228600">
              <a:defRPr sz="2800" b="1">
                <a:solidFill>
                  <a:schemeClr val="tx1"/>
                </a:solidFill>
                <a:latin typeface="Times New Roman" panose="02020603050405020304" pitchFamily="18" charset="0"/>
              </a:defRPr>
            </a:lvl3pPr>
            <a:lvl4pPr marL="1600200" indent="-228600">
              <a:defRPr sz="2800" b="1">
                <a:solidFill>
                  <a:schemeClr val="tx1"/>
                </a:solidFill>
                <a:latin typeface="Times New Roman" panose="02020603050405020304" pitchFamily="18" charset="0"/>
              </a:defRPr>
            </a:lvl4pPr>
            <a:lvl5pPr marL="2057400" indent="-22860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buClr>
                <a:srgbClr val="FF0000"/>
              </a:buClr>
              <a:buFont typeface="Arial" panose="020B0604020202020204" pitchFamily="34" charset="0"/>
              <a:buChar char="•"/>
            </a:pPr>
            <a:r>
              <a:rPr lang="tr-TR" altLang="tr-TR" b="0"/>
              <a:t>Ortodontik diş ekstrüzyonu</a:t>
            </a:r>
          </a:p>
          <a:p>
            <a:pPr eaLnBrk="1" hangingPunct="1">
              <a:buClr>
                <a:srgbClr val="FF0000"/>
              </a:buClr>
              <a:buFont typeface="Arial" panose="020B0604020202020204" pitchFamily="34" charset="0"/>
              <a:buChar char="•"/>
            </a:pPr>
            <a:endParaRPr lang="tr-TR" altLang="tr-TR" b="0"/>
          </a:p>
          <a:p>
            <a:pPr eaLnBrk="1" hangingPunct="1">
              <a:buClr>
                <a:srgbClr val="FF0000"/>
              </a:buClr>
              <a:buFont typeface="Arial" panose="020B0604020202020204" pitchFamily="34" charset="0"/>
              <a:buChar char="•"/>
            </a:pPr>
            <a:r>
              <a:rPr lang="tr-TR" altLang="tr-TR" b="0"/>
              <a:t>Gingivektomi ile kron boyu uzatılması</a:t>
            </a:r>
          </a:p>
        </p:txBody>
      </p:sp>
    </p:spTree>
    <p:extLst>
      <p:ext uri="{BB962C8B-B14F-4D97-AF65-F5344CB8AC3E}">
        <p14:creationId xmlns:p14="http://schemas.microsoft.com/office/powerpoint/2010/main" val="4368348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Dikdörtgen 1">
            <a:extLst>
              <a:ext uri="{FF2B5EF4-FFF2-40B4-BE49-F238E27FC236}">
                <a16:creationId xmlns:a16="http://schemas.microsoft.com/office/drawing/2014/main" id="{E1895C49-7A83-A449-BFDE-046B8407D260}"/>
              </a:ext>
            </a:extLst>
          </p:cNvPr>
          <p:cNvSpPr>
            <a:spLocks noChangeArrowheads="1"/>
          </p:cNvSpPr>
          <p:nvPr/>
        </p:nvSpPr>
        <p:spPr bwMode="auto">
          <a:xfrm>
            <a:off x="468313" y="981075"/>
            <a:ext cx="8280400" cy="495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defRPr>
            </a:lvl1pPr>
            <a:lvl2pPr marL="742950" indent="-285750">
              <a:defRPr sz="2800" b="1">
                <a:solidFill>
                  <a:schemeClr val="tx1"/>
                </a:solidFill>
                <a:latin typeface="Times New Roman" panose="02020603050405020304" pitchFamily="18" charset="0"/>
              </a:defRPr>
            </a:lvl2pPr>
            <a:lvl3pPr marL="1143000" indent="-228600">
              <a:defRPr sz="2800" b="1">
                <a:solidFill>
                  <a:schemeClr val="tx1"/>
                </a:solidFill>
                <a:latin typeface="Times New Roman" panose="02020603050405020304" pitchFamily="18" charset="0"/>
              </a:defRPr>
            </a:lvl3pPr>
            <a:lvl4pPr marL="1600200" indent="-228600">
              <a:defRPr sz="2800" b="1">
                <a:solidFill>
                  <a:schemeClr val="tx1"/>
                </a:solidFill>
                <a:latin typeface="Times New Roman" panose="02020603050405020304" pitchFamily="18" charset="0"/>
              </a:defRPr>
            </a:lvl4pPr>
            <a:lvl5pPr marL="2057400" indent="-22860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r>
              <a:rPr lang="tr-TR" altLang="tr-TR">
                <a:solidFill>
                  <a:srgbClr val="FF0000"/>
                </a:solidFill>
              </a:rPr>
              <a:t>Postlarda Uygulanması Gereken Prensipler;</a:t>
            </a:r>
          </a:p>
          <a:p>
            <a:endParaRPr lang="tr-TR" altLang="tr-TR" sz="3200" b="0"/>
          </a:p>
          <a:p>
            <a:r>
              <a:rPr lang="tr-TR" altLang="tr-TR" sz="3200" b="0"/>
              <a:t>* Post yerleştirmek için gereğinden fazla diş dokusu uzaklaştırılmamalıdır. </a:t>
            </a:r>
          </a:p>
          <a:p>
            <a:r>
              <a:rPr lang="tr-TR" altLang="tr-TR" sz="3200" b="0"/>
              <a:t>* Apikalde en az </a:t>
            </a:r>
            <a:r>
              <a:rPr lang="tr-TR" altLang="tr-TR" sz="3200" b="0">
                <a:solidFill>
                  <a:srgbClr val="FF0000"/>
                </a:solidFill>
              </a:rPr>
              <a:t>4-mm</a:t>
            </a:r>
            <a:r>
              <a:rPr lang="tr-TR" altLang="tr-TR" sz="3200" b="0"/>
              <a:t> guta perka bırakılmalıdır. </a:t>
            </a:r>
          </a:p>
          <a:p>
            <a:r>
              <a:rPr lang="tr-TR" altLang="tr-TR" sz="3200" b="0"/>
              <a:t>* </a:t>
            </a:r>
            <a:r>
              <a:rPr lang="tr-TR" altLang="tr-TR" sz="3200" b="0">
                <a:solidFill>
                  <a:srgbClr val="FF0000"/>
                </a:solidFill>
              </a:rPr>
              <a:t>Rotasyonel kuvvetlere </a:t>
            </a:r>
            <a:r>
              <a:rPr lang="tr-TR" altLang="tr-TR" sz="3200" b="0"/>
              <a:t>dirençli olarak tasarlanmış post kullanılmalıdır. </a:t>
            </a:r>
          </a:p>
          <a:p>
            <a:r>
              <a:rPr lang="tr-TR" altLang="tr-TR" sz="3200" b="0"/>
              <a:t>* Kuvvetler fonksiyon sırasında kemik kretinde yoğunlaştığından, </a:t>
            </a:r>
            <a:r>
              <a:rPr lang="tr-TR" altLang="tr-TR" sz="3200" b="0">
                <a:solidFill>
                  <a:srgbClr val="FF0000"/>
                </a:solidFill>
              </a:rPr>
              <a:t>kemik kretinin apikaline </a:t>
            </a:r>
            <a:r>
              <a:rPr lang="tr-TR" altLang="tr-TR" sz="3200" b="0"/>
              <a:t>uzanan post yerleştirilmelidir.</a:t>
            </a:r>
          </a:p>
        </p:txBody>
      </p:sp>
    </p:spTree>
    <p:extLst>
      <p:ext uri="{BB962C8B-B14F-4D97-AF65-F5344CB8AC3E}">
        <p14:creationId xmlns:p14="http://schemas.microsoft.com/office/powerpoint/2010/main" val="5534550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9C3B1E0-34A3-054F-A6A1-47EF7900DBFA}"/>
              </a:ext>
            </a:extLst>
          </p:cNvPr>
          <p:cNvSpPr/>
          <p:nvPr/>
        </p:nvSpPr>
        <p:spPr>
          <a:xfrm>
            <a:off x="1187450" y="765175"/>
            <a:ext cx="7129463" cy="522288"/>
          </a:xfrm>
          <a:prstGeom prst="rect">
            <a:avLst/>
          </a:prstGeom>
        </p:spPr>
        <p:txBody>
          <a:bodyPr>
            <a:spAutoFit/>
          </a:bodyPr>
          <a:lstStyle/>
          <a:p>
            <a:pPr>
              <a:defRPr/>
            </a:pPr>
            <a:r>
              <a:rPr lang="tr-TR" b="0" dirty="0">
                <a:latin typeface="+mj-lt"/>
              </a:rPr>
              <a:t>POSTLAR İÇİN ÖNEMLİ KAVRAMLAR</a:t>
            </a:r>
          </a:p>
        </p:txBody>
      </p:sp>
      <p:sp>
        <p:nvSpPr>
          <p:cNvPr id="3" name="Dikdörtgen 2">
            <a:extLst>
              <a:ext uri="{FF2B5EF4-FFF2-40B4-BE49-F238E27FC236}">
                <a16:creationId xmlns:a16="http://schemas.microsoft.com/office/drawing/2014/main" id="{728FC40A-120A-C14D-838E-72EF93261E65}"/>
              </a:ext>
            </a:extLst>
          </p:cNvPr>
          <p:cNvSpPr/>
          <p:nvPr/>
        </p:nvSpPr>
        <p:spPr>
          <a:xfrm>
            <a:off x="900113" y="1444625"/>
            <a:ext cx="7200900" cy="4030663"/>
          </a:xfrm>
          <a:prstGeom prst="rect">
            <a:avLst/>
          </a:prstGeom>
        </p:spPr>
        <p:txBody>
          <a:bodyPr>
            <a:spAutoFit/>
          </a:bodyPr>
          <a:lstStyle/>
          <a:p>
            <a:pPr>
              <a:defRPr/>
            </a:pPr>
            <a:r>
              <a:rPr lang="tr-TR" sz="3200" dirty="0">
                <a:solidFill>
                  <a:srgbClr val="FF0000"/>
                </a:solidFill>
              </a:rPr>
              <a:t>Post </a:t>
            </a:r>
            <a:r>
              <a:rPr lang="tr-TR" sz="3200" dirty="0" err="1">
                <a:solidFill>
                  <a:srgbClr val="FF0000"/>
                </a:solidFill>
              </a:rPr>
              <a:t>Retansiyonu</a:t>
            </a:r>
            <a:r>
              <a:rPr lang="tr-TR" sz="3200" dirty="0">
                <a:solidFill>
                  <a:srgbClr val="FF0000"/>
                </a:solidFill>
              </a:rPr>
              <a:t>;</a:t>
            </a:r>
          </a:p>
          <a:p>
            <a:pPr>
              <a:defRPr/>
            </a:pPr>
            <a:endParaRPr lang="tr-TR" sz="3200" dirty="0">
              <a:solidFill>
                <a:srgbClr val="FF0000"/>
              </a:solidFill>
            </a:endParaRPr>
          </a:p>
          <a:p>
            <a:pPr>
              <a:defRPr/>
            </a:pPr>
            <a:r>
              <a:rPr lang="tr-TR" sz="3200" b="0" dirty="0" err="1">
                <a:latin typeface="+mn-lt"/>
              </a:rPr>
              <a:t>Vertikal</a:t>
            </a:r>
            <a:r>
              <a:rPr lang="tr-TR" sz="3200" b="0" dirty="0">
                <a:latin typeface="+mn-lt"/>
              </a:rPr>
              <a:t> yönde postu yerinden çıkartıcı kuvvetlere karşı direnç gücü olarak tanımlanmaktadır.</a:t>
            </a:r>
          </a:p>
          <a:p>
            <a:pPr>
              <a:defRPr/>
            </a:pPr>
            <a:r>
              <a:rPr lang="tr-TR" sz="3200" b="0" dirty="0">
                <a:latin typeface="+mn-lt"/>
              </a:rPr>
              <a:t>Post uzunluğuna, çapına, eğimine, </a:t>
            </a:r>
            <a:r>
              <a:rPr lang="tr-TR" sz="3200" b="0" dirty="0">
                <a:solidFill>
                  <a:srgbClr val="7030A0"/>
                </a:solidFill>
                <a:latin typeface="+mn-lt"/>
              </a:rPr>
              <a:t>aktif </a:t>
            </a:r>
            <a:r>
              <a:rPr lang="tr-TR" sz="3200" b="0" dirty="0">
                <a:latin typeface="+mn-lt"/>
              </a:rPr>
              <a:t>ya da </a:t>
            </a:r>
            <a:r>
              <a:rPr lang="tr-TR" sz="3200" b="0" dirty="0">
                <a:solidFill>
                  <a:srgbClr val="7030A0"/>
                </a:solidFill>
                <a:latin typeface="+mn-lt"/>
              </a:rPr>
              <a:t>pasif</a:t>
            </a:r>
            <a:r>
              <a:rPr lang="tr-TR" sz="3200" b="0" dirty="0">
                <a:latin typeface="+mn-lt"/>
              </a:rPr>
              <a:t> tip post olmasına ve kullanılan simana bağlıdır.</a:t>
            </a:r>
          </a:p>
        </p:txBody>
      </p:sp>
    </p:spTree>
    <p:extLst>
      <p:ext uri="{BB962C8B-B14F-4D97-AF65-F5344CB8AC3E}">
        <p14:creationId xmlns:p14="http://schemas.microsoft.com/office/powerpoint/2010/main" val="35606381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6DE2619-CF34-7640-86C2-8FAADAE188F4}"/>
              </a:ext>
            </a:extLst>
          </p:cNvPr>
          <p:cNvSpPr/>
          <p:nvPr/>
        </p:nvSpPr>
        <p:spPr>
          <a:xfrm>
            <a:off x="755650" y="692150"/>
            <a:ext cx="7488238" cy="4402138"/>
          </a:xfrm>
          <a:prstGeom prst="rect">
            <a:avLst/>
          </a:prstGeom>
        </p:spPr>
        <p:txBody>
          <a:bodyPr>
            <a:spAutoFit/>
          </a:bodyPr>
          <a:lstStyle/>
          <a:p>
            <a:pPr marL="457200" indent="-457200">
              <a:buClr>
                <a:srgbClr val="FF0000"/>
              </a:buClr>
              <a:buFont typeface="Times New Roman" pitchFamily="18" charset="0"/>
              <a:buChar char="*"/>
              <a:defRPr/>
            </a:pPr>
            <a:r>
              <a:rPr lang="tr-TR" dirty="0"/>
              <a:t>Post </a:t>
            </a:r>
            <a:r>
              <a:rPr lang="tr-TR" dirty="0">
                <a:solidFill>
                  <a:srgbClr val="00FF00"/>
                </a:solidFill>
              </a:rPr>
              <a:t>uzunluğu</a:t>
            </a:r>
            <a:r>
              <a:rPr lang="tr-TR" dirty="0"/>
              <a:t>nun ve </a:t>
            </a:r>
            <a:r>
              <a:rPr lang="tr-TR" dirty="0">
                <a:solidFill>
                  <a:srgbClr val="00FF00"/>
                </a:solidFill>
              </a:rPr>
              <a:t>çapı</a:t>
            </a:r>
            <a:r>
              <a:rPr lang="tr-TR" dirty="0"/>
              <a:t>nın artması </a:t>
            </a:r>
            <a:r>
              <a:rPr lang="tr-TR" dirty="0" err="1"/>
              <a:t>retansiyonu</a:t>
            </a:r>
            <a:r>
              <a:rPr lang="tr-TR" dirty="0"/>
              <a:t> arttırır,</a:t>
            </a:r>
          </a:p>
          <a:p>
            <a:pPr marL="457200" indent="-457200">
              <a:buClr>
                <a:srgbClr val="FF0000"/>
              </a:buClr>
              <a:buFont typeface="Times New Roman" pitchFamily="18" charset="0"/>
              <a:buChar char="*"/>
              <a:defRPr/>
            </a:pPr>
            <a:r>
              <a:rPr lang="tr-TR" dirty="0">
                <a:solidFill>
                  <a:srgbClr val="00FF00"/>
                </a:solidFill>
              </a:rPr>
              <a:t>Paralel postl</a:t>
            </a:r>
            <a:r>
              <a:rPr lang="tr-TR" dirty="0"/>
              <a:t>ar, </a:t>
            </a:r>
            <a:r>
              <a:rPr lang="tr-TR" dirty="0">
                <a:solidFill>
                  <a:srgbClr val="00FF00"/>
                </a:solidFill>
              </a:rPr>
              <a:t>açılı postlar</a:t>
            </a:r>
            <a:r>
              <a:rPr lang="tr-TR" dirty="0"/>
              <a:t>dan daha </a:t>
            </a:r>
            <a:r>
              <a:rPr lang="tr-TR" dirty="0" err="1"/>
              <a:t>retantifdir</a:t>
            </a:r>
            <a:r>
              <a:rPr lang="tr-TR" dirty="0"/>
              <a:t>, </a:t>
            </a:r>
          </a:p>
          <a:p>
            <a:pPr marL="457200" indent="-457200">
              <a:buClr>
                <a:srgbClr val="FF0000"/>
              </a:buClr>
              <a:buFont typeface="Times New Roman" pitchFamily="18" charset="0"/>
              <a:buChar char="*"/>
              <a:defRPr/>
            </a:pPr>
            <a:r>
              <a:rPr lang="tr-TR" dirty="0">
                <a:solidFill>
                  <a:srgbClr val="00FF00"/>
                </a:solidFill>
              </a:rPr>
              <a:t>Aktif postlar, pasif postlar</a:t>
            </a:r>
            <a:r>
              <a:rPr lang="tr-TR" dirty="0"/>
              <a:t>dan daha </a:t>
            </a:r>
            <a:r>
              <a:rPr lang="tr-TR" dirty="0" err="1"/>
              <a:t>retantiftir</a:t>
            </a:r>
            <a:r>
              <a:rPr lang="tr-TR" dirty="0"/>
              <a:t>, </a:t>
            </a:r>
          </a:p>
          <a:p>
            <a:pPr marL="457200" indent="-457200">
              <a:buClr>
                <a:srgbClr val="FF0000"/>
              </a:buClr>
              <a:buFont typeface="Times New Roman" pitchFamily="18" charset="0"/>
              <a:buChar char="*"/>
              <a:defRPr/>
            </a:pPr>
            <a:endParaRPr lang="tr-TR" dirty="0"/>
          </a:p>
          <a:p>
            <a:pPr>
              <a:defRPr/>
            </a:pPr>
            <a:endParaRPr lang="tr-TR" dirty="0"/>
          </a:p>
          <a:p>
            <a:pPr>
              <a:defRPr/>
            </a:pPr>
            <a:r>
              <a:rPr lang="tr-TR" dirty="0">
                <a:solidFill>
                  <a:srgbClr val="FF0000"/>
                </a:solidFill>
              </a:rPr>
              <a:t>Post çapı </a:t>
            </a:r>
            <a:r>
              <a:rPr lang="tr-TR" dirty="0"/>
              <a:t>yazılan diğer faktörlerden daha az önemlidir.</a:t>
            </a:r>
          </a:p>
        </p:txBody>
      </p:sp>
    </p:spTree>
    <p:extLst>
      <p:ext uri="{BB962C8B-B14F-4D97-AF65-F5344CB8AC3E}">
        <p14:creationId xmlns:p14="http://schemas.microsoft.com/office/powerpoint/2010/main" val="31771552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AC498A86-E1E6-D540-BE62-A719254A86EB}"/>
              </a:ext>
            </a:extLst>
          </p:cNvPr>
          <p:cNvSpPr/>
          <p:nvPr/>
        </p:nvSpPr>
        <p:spPr>
          <a:xfrm>
            <a:off x="827088" y="1228725"/>
            <a:ext cx="7848600" cy="4032250"/>
          </a:xfrm>
          <a:prstGeom prst="rect">
            <a:avLst/>
          </a:prstGeom>
        </p:spPr>
        <p:txBody>
          <a:bodyPr>
            <a:spAutoFit/>
          </a:bodyPr>
          <a:lstStyle/>
          <a:p>
            <a:pPr>
              <a:defRPr/>
            </a:pPr>
            <a:r>
              <a:rPr lang="tr-TR" sz="3200" dirty="0">
                <a:solidFill>
                  <a:srgbClr val="FF0000"/>
                </a:solidFill>
              </a:rPr>
              <a:t>Post Rezistansı; </a:t>
            </a:r>
          </a:p>
          <a:p>
            <a:pPr>
              <a:defRPr/>
            </a:pPr>
            <a:endParaRPr lang="tr-TR" sz="3200" dirty="0">
              <a:solidFill>
                <a:srgbClr val="FF0000"/>
              </a:solidFill>
            </a:endParaRPr>
          </a:p>
          <a:p>
            <a:pPr>
              <a:defRPr/>
            </a:pPr>
            <a:r>
              <a:rPr lang="tr-TR" sz="3200" b="0" dirty="0">
                <a:latin typeface="+mn-lt"/>
              </a:rPr>
              <a:t>Postun ve dişin </a:t>
            </a:r>
            <a:r>
              <a:rPr lang="tr-TR" sz="3200" b="0" dirty="0" err="1">
                <a:solidFill>
                  <a:srgbClr val="00FF00"/>
                </a:solidFill>
                <a:latin typeface="+mn-lt"/>
              </a:rPr>
              <a:t>lateral</a:t>
            </a:r>
            <a:r>
              <a:rPr lang="tr-TR" sz="3200" b="0" dirty="0">
                <a:latin typeface="+mn-lt"/>
              </a:rPr>
              <a:t> ve </a:t>
            </a:r>
            <a:r>
              <a:rPr lang="tr-TR" sz="3200" b="0" dirty="0" err="1">
                <a:solidFill>
                  <a:srgbClr val="00FF00"/>
                </a:solidFill>
                <a:latin typeface="+mn-lt"/>
              </a:rPr>
              <a:t>rotasyonel</a:t>
            </a:r>
            <a:r>
              <a:rPr lang="tr-TR" sz="3200" b="0" dirty="0">
                <a:solidFill>
                  <a:srgbClr val="00FF00"/>
                </a:solidFill>
                <a:latin typeface="+mn-lt"/>
              </a:rPr>
              <a:t> kuvvetlere</a:t>
            </a:r>
            <a:r>
              <a:rPr lang="tr-TR" sz="3200" b="0" dirty="0">
                <a:latin typeface="+mn-lt"/>
              </a:rPr>
              <a:t> karşı koyma gücü olarak tanımlanır. Kalan diş dokusu miktarından, post uzunluğu ve </a:t>
            </a:r>
            <a:r>
              <a:rPr lang="tr-TR" sz="3200" b="0" dirty="0" err="1">
                <a:latin typeface="+mn-lt"/>
              </a:rPr>
              <a:t>rijiditesinden</a:t>
            </a:r>
            <a:r>
              <a:rPr lang="tr-TR" sz="3200" b="0" dirty="0">
                <a:latin typeface="+mn-lt"/>
              </a:rPr>
              <a:t>, </a:t>
            </a:r>
            <a:r>
              <a:rPr lang="tr-TR" sz="3200" b="0" dirty="0" err="1">
                <a:latin typeface="+mn-lt"/>
              </a:rPr>
              <a:t>antirotasyonel</a:t>
            </a:r>
            <a:r>
              <a:rPr lang="tr-TR" sz="3200" b="0" dirty="0">
                <a:latin typeface="+mn-lt"/>
              </a:rPr>
              <a:t> yapılardan ve </a:t>
            </a:r>
            <a:r>
              <a:rPr lang="tr-TR" sz="3200" b="0" dirty="0" err="1">
                <a:latin typeface="+mn-lt"/>
              </a:rPr>
              <a:t>ferruleden</a:t>
            </a:r>
            <a:r>
              <a:rPr lang="tr-TR" sz="3200" b="0" dirty="0">
                <a:latin typeface="+mn-lt"/>
              </a:rPr>
              <a:t> etkilenir. </a:t>
            </a:r>
          </a:p>
        </p:txBody>
      </p:sp>
    </p:spTree>
    <p:extLst>
      <p:ext uri="{BB962C8B-B14F-4D97-AF65-F5344CB8AC3E}">
        <p14:creationId xmlns:p14="http://schemas.microsoft.com/office/powerpoint/2010/main" val="30629005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6634BF8-5703-A642-89E1-89BD45125B94}"/>
              </a:ext>
            </a:extLst>
          </p:cNvPr>
          <p:cNvSpPr/>
          <p:nvPr/>
        </p:nvSpPr>
        <p:spPr>
          <a:xfrm>
            <a:off x="250825" y="1012825"/>
            <a:ext cx="8497888" cy="3970338"/>
          </a:xfrm>
          <a:prstGeom prst="rect">
            <a:avLst/>
          </a:prstGeom>
        </p:spPr>
        <p:txBody>
          <a:bodyPr>
            <a:spAutoFit/>
          </a:bodyPr>
          <a:lstStyle/>
          <a:p>
            <a:pPr>
              <a:defRPr/>
            </a:pPr>
            <a:r>
              <a:rPr lang="tr-TR" sz="3200" dirty="0" err="1">
                <a:solidFill>
                  <a:srgbClr val="FF0000"/>
                </a:solidFill>
              </a:rPr>
              <a:t>Sökülebilirlik</a:t>
            </a:r>
            <a:r>
              <a:rPr lang="tr-TR" sz="3200" dirty="0">
                <a:solidFill>
                  <a:srgbClr val="FF0000"/>
                </a:solidFill>
              </a:rPr>
              <a:t>;</a:t>
            </a:r>
          </a:p>
          <a:p>
            <a:pPr>
              <a:defRPr/>
            </a:pPr>
            <a:endParaRPr lang="tr-TR" dirty="0">
              <a:solidFill>
                <a:srgbClr val="FF0000"/>
              </a:solidFill>
            </a:endParaRPr>
          </a:p>
          <a:p>
            <a:pPr>
              <a:defRPr/>
            </a:pPr>
            <a:r>
              <a:rPr lang="tr-TR" sz="3200" b="0" dirty="0">
                <a:latin typeface="+mn-lt"/>
              </a:rPr>
              <a:t>Kullanılacak post tipinin seçiminde dikkate alınması gereken bir kriterdir. Fiber postların genellikle kolay sökülebildiği bildirilmiştir. Ancak seramik ve zirkonyum postların sökülmesi çok zordur, hatta bazen imkansız olarak düşünülmelidir. </a:t>
            </a:r>
          </a:p>
        </p:txBody>
      </p:sp>
    </p:spTree>
    <p:extLst>
      <p:ext uri="{BB962C8B-B14F-4D97-AF65-F5344CB8AC3E}">
        <p14:creationId xmlns:p14="http://schemas.microsoft.com/office/powerpoint/2010/main" val="30431311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Dikdörtgen 1">
            <a:extLst>
              <a:ext uri="{FF2B5EF4-FFF2-40B4-BE49-F238E27FC236}">
                <a16:creationId xmlns:a16="http://schemas.microsoft.com/office/drawing/2014/main" id="{3886F91D-2CC0-CB4B-9983-BFF8BA0B00A7}"/>
              </a:ext>
            </a:extLst>
          </p:cNvPr>
          <p:cNvSpPr>
            <a:spLocks noChangeArrowheads="1"/>
          </p:cNvSpPr>
          <p:nvPr/>
        </p:nvSpPr>
        <p:spPr bwMode="auto">
          <a:xfrm>
            <a:off x="1403350" y="692150"/>
            <a:ext cx="303371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defRPr>
            </a:lvl1pPr>
            <a:lvl2pPr marL="742950" indent="-285750">
              <a:defRPr sz="2800" b="1">
                <a:solidFill>
                  <a:schemeClr val="tx1"/>
                </a:solidFill>
                <a:latin typeface="Times New Roman" panose="02020603050405020304" pitchFamily="18" charset="0"/>
              </a:defRPr>
            </a:lvl2pPr>
            <a:lvl3pPr marL="1143000" indent="-228600">
              <a:defRPr sz="2800" b="1">
                <a:solidFill>
                  <a:schemeClr val="tx1"/>
                </a:solidFill>
                <a:latin typeface="Times New Roman" panose="02020603050405020304" pitchFamily="18" charset="0"/>
              </a:defRPr>
            </a:lvl3pPr>
            <a:lvl4pPr marL="1600200" indent="-228600">
              <a:defRPr sz="2800" b="1">
                <a:solidFill>
                  <a:schemeClr val="tx1"/>
                </a:solidFill>
                <a:latin typeface="Times New Roman" panose="02020603050405020304" pitchFamily="18" charset="0"/>
              </a:defRPr>
            </a:lvl4pPr>
            <a:lvl5pPr marL="2057400" indent="-22860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r>
              <a:rPr lang="tr-TR" altLang="tr-TR" sz="3200"/>
              <a:t>POST TİPLERİ</a:t>
            </a:r>
          </a:p>
        </p:txBody>
      </p:sp>
      <p:sp>
        <p:nvSpPr>
          <p:cNvPr id="60419" name="Dikdörtgen 2">
            <a:extLst>
              <a:ext uri="{FF2B5EF4-FFF2-40B4-BE49-F238E27FC236}">
                <a16:creationId xmlns:a16="http://schemas.microsoft.com/office/drawing/2014/main" id="{88646FB8-5815-D140-ACC7-ED48EB147FAE}"/>
              </a:ext>
            </a:extLst>
          </p:cNvPr>
          <p:cNvSpPr>
            <a:spLocks noChangeArrowheads="1"/>
          </p:cNvSpPr>
          <p:nvPr/>
        </p:nvSpPr>
        <p:spPr bwMode="auto">
          <a:xfrm>
            <a:off x="900113" y="1773238"/>
            <a:ext cx="7848600"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a:defRPr sz="2800" b="1">
                <a:solidFill>
                  <a:schemeClr val="tx1"/>
                </a:solidFill>
                <a:latin typeface="Times New Roman" panose="02020603050405020304" pitchFamily="18" charset="0"/>
              </a:defRPr>
            </a:lvl1pPr>
            <a:lvl2pPr marL="971550" indent="-514350">
              <a:defRPr sz="2800" b="1">
                <a:solidFill>
                  <a:schemeClr val="tx1"/>
                </a:solidFill>
                <a:latin typeface="Times New Roman" panose="02020603050405020304" pitchFamily="18" charset="0"/>
              </a:defRPr>
            </a:lvl2pPr>
            <a:lvl3pPr marL="1143000" indent="-228600">
              <a:defRPr sz="2800" b="1">
                <a:solidFill>
                  <a:schemeClr val="tx1"/>
                </a:solidFill>
                <a:latin typeface="Times New Roman" panose="02020603050405020304" pitchFamily="18" charset="0"/>
              </a:defRPr>
            </a:lvl3pPr>
            <a:lvl4pPr marL="1600200" indent="-228600">
              <a:defRPr sz="2800" b="1">
                <a:solidFill>
                  <a:schemeClr val="tx1"/>
                </a:solidFill>
                <a:latin typeface="Times New Roman" panose="02020603050405020304" pitchFamily="18" charset="0"/>
              </a:defRPr>
            </a:lvl4pPr>
            <a:lvl5pPr marL="2057400" indent="-22860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a:buFont typeface="Trebuchet MS" panose="020B0703020202090204" pitchFamily="34" charset="0"/>
              <a:buAutoNum type="arabicPeriod"/>
            </a:pPr>
            <a:r>
              <a:rPr lang="tr-TR" altLang="tr-TR">
                <a:solidFill>
                  <a:srgbClr val="FF0000"/>
                </a:solidFill>
              </a:rPr>
              <a:t>Geleneksel döküm postlar</a:t>
            </a:r>
          </a:p>
          <a:p>
            <a:pPr>
              <a:buFont typeface="Trebuchet MS" panose="020B0703020202090204" pitchFamily="34" charset="0"/>
              <a:buAutoNum type="arabicPeriod"/>
            </a:pPr>
            <a:r>
              <a:rPr lang="tr-TR" altLang="tr-TR">
                <a:solidFill>
                  <a:srgbClr val="FF0000"/>
                </a:solidFill>
              </a:rPr>
              <a:t>Prefabrik postlar</a:t>
            </a:r>
            <a:r>
              <a:rPr lang="tr-TR" altLang="tr-TR"/>
              <a:t> </a:t>
            </a:r>
          </a:p>
          <a:p>
            <a:pPr lvl="1">
              <a:buFont typeface="Trebuchet MS" panose="020B0703020202090204" pitchFamily="34" charset="0"/>
              <a:buAutoNum type="alphaLcPeriod"/>
            </a:pPr>
            <a:r>
              <a:rPr lang="tr-TR" altLang="tr-TR">
                <a:solidFill>
                  <a:srgbClr val="0000FF"/>
                </a:solidFill>
              </a:rPr>
              <a:t>retansiyon tipi,</a:t>
            </a:r>
          </a:p>
          <a:p>
            <a:pPr lvl="1">
              <a:buFont typeface="Trebuchet MS" panose="020B0703020202090204" pitchFamily="34" charset="0"/>
              <a:buAutoNum type="alphaLcPeriod"/>
            </a:pPr>
            <a:r>
              <a:rPr lang="tr-TR" altLang="tr-TR">
                <a:solidFill>
                  <a:srgbClr val="0000FF"/>
                </a:solidFill>
              </a:rPr>
              <a:t>şekilleri,</a:t>
            </a:r>
          </a:p>
          <a:p>
            <a:pPr lvl="1">
              <a:buFont typeface="Trebuchet MS" panose="020B0703020202090204" pitchFamily="34" charset="0"/>
              <a:buAutoNum type="alphaLcPeriod"/>
            </a:pPr>
            <a:r>
              <a:rPr lang="tr-TR" altLang="tr-TR">
                <a:solidFill>
                  <a:srgbClr val="0000FF"/>
                </a:solidFill>
              </a:rPr>
              <a:t>materyallerine</a:t>
            </a:r>
          </a:p>
        </p:txBody>
      </p:sp>
    </p:spTree>
    <p:extLst>
      <p:ext uri="{BB962C8B-B14F-4D97-AF65-F5344CB8AC3E}">
        <p14:creationId xmlns:p14="http://schemas.microsoft.com/office/powerpoint/2010/main" val="37961218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Dikdörtgen 1">
            <a:extLst>
              <a:ext uri="{FF2B5EF4-FFF2-40B4-BE49-F238E27FC236}">
                <a16:creationId xmlns:a16="http://schemas.microsoft.com/office/drawing/2014/main" id="{55D5A679-E903-8047-A36A-341ADFC519D1}"/>
              </a:ext>
            </a:extLst>
          </p:cNvPr>
          <p:cNvSpPr>
            <a:spLocks noChangeArrowheads="1"/>
          </p:cNvSpPr>
          <p:nvPr/>
        </p:nvSpPr>
        <p:spPr bwMode="auto">
          <a:xfrm>
            <a:off x="179388" y="96838"/>
            <a:ext cx="6696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defRPr>
            </a:lvl1pPr>
            <a:lvl2pPr marL="742950" indent="-285750">
              <a:defRPr sz="2800" b="1">
                <a:solidFill>
                  <a:schemeClr val="tx1"/>
                </a:solidFill>
                <a:latin typeface="Times New Roman" panose="02020603050405020304" pitchFamily="18" charset="0"/>
              </a:defRPr>
            </a:lvl2pPr>
            <a:lvl3pPr marL="1143000" indent="-228600">
              <a:defRPr sz="2800" b="1">
                <a:solidFill>
                  <a:schemeClr val="tx1"/>
                </a:solidFill>
                <a:latin typeface="Times New Roman" panose="02020603050405020304" pitchFamily="18" charset="0"/>
              </a:defRPr>
            </a:lvl3pPr>
            <a:lvl4pPr marL="1600200" indent="-228600">
              <a:defRPr sz="2800" b="1">
                <a:solidFill>
                  <a:schemeClr val="tx1"/>
                </a:solidFill>
                <a:latin typeface="Times New Roman" panose="02020603050405020304" pitchFamily="18" charset="0"/>
              </a:defRPr>
            </a:lvl4pPr>
            <a:lvl5pPr marL="2057400" indent="-22860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r>
              <a:rPr lang="tr-TR" altLang="tr-TR">
                <a:solidFill>
                  <a:srgbClr val="FF0000"/>
                </a:solidFill>
              </a:rPr>
              <a:t>Geleneksel Döküm Postlar</a:t>
            </a:r>
          </a:p>
        </p:txBody>
      </p:sp>
      <p:sp>
        <p:nvSpPr>
          <p:cNvPr id="3" name="Dikdörtgen 2">
            <a:extLst>
              <a:ext uri="{FF2B5EF4-FFF2-40B4-BE49-F238E27FC236}">
                <a16:creationId xmlns:a16="http://schemas.microsoft.com/office/drawing/2014/main" id="{FBFD0471-D723-FA41-8CA6-03A76729D463}"/>
              </a:ext>
            </a:extLst>
          </p:cNvPr>
          <p:cNvSpPr/>
          <p:nvPr/>
        </p:nvSpPr>
        <p:spPr>
          <a:xfrm>
            <a:off x="179388" y="620713"/>
            <a:ext cx="4700587" cy="5262562"/>
          </a:xfrm>
          <a:prstGeom prst="rect">
            <a:avLst/>
          </a:prstGeom>
        </p:spPr>
        <p:txBody>
          <a:bodyPr>
            <a:spAutoFit/>
          </a:bodyPr>
          <a:lstStyle/>
          <a:p>
            <a:pPr>
              <a:defRPr/>
            </a:pPr>
            <a:r>
              <a:rPr lang="tr-TR" u="sng" dirty="0">
                <a:solidFill>
                  <a:srgbClr val="0000FF"/>
                </a:solidFill>
              </a:rPr>
              <a:t>Avantajları;</a:t>
            </a:r>
            <a:endParaRPr lang="tr-TR" dirty="0">
              <a:solidFill>
                <a:srgbClr val="0000FF"/>
              </a:solidFill>
            </a:endParaRPr>
          </a:p>
          <a:p>
            <a:pPr marL="514350" indent="-514350">
              <a:buClr>
                <a:srgbClr val="FF0000"/>
              </a:buClr>
              <a:buFont typeface="+mj-lt"/>
              <a:buAutoNum type="arabicPeriod"/>
              <a:defRPr/>
            </a:pPr>
            <a:r>
              <a:rPr lang="tr-TR" b="0" dirty="0">
                <a:latin typeface="+mn-lt"/>
              </a:rPr>
              <a:t>Aşırı </a:t>
            </a:r>
            <a:r>
              <a:rPr lang="tr-TR" b="0" dirty="0" err="1">
                <a:latin typeface="+mn-lt"/>
              </a:rPr>
              <a:t>harabiyet</a:t>
            </a:r>
            <a:r>
              <a:rPr lang="tr-TR" b="0" dirty="0">
                <a:latin typeface="+mn-lt"/>
              </a:rPr>
              <a:t> gösteren dişlerin restorasyonunda son derece başarılıdırlar,</a:t>
            </a:r>
          </a:p>
          <a:p>
            <a:pPr marL="514350" indent="-514350">
              <a:buClr>
                <a:srgbClr val="FF0000"/>
              </a:buClr>
              <a:buFont typeface="+mj-lt"/>
              <a:buAutoNum type="arabicPeriod"/>
              <a:defRPr/>
            </a:pPr>
            <a:r>
              <a:rPr lang="tr-TR" b="0" dirty="0">
                <a:latin typeface="+mn-lt"/>
              </a:rPr>
              <a:t>Siman kaçış yolu hazırlandığı takdirde yerleştirme esnasında fazla stres oluşturmazlar,</a:t>
            </a:r>
          </a:p>
          <a:p>
            <a:pPr marL="514350" indent="-514350">
              <a:buClr>
                <a:srgbClr val="FF0000"/>
              </a:buClr>
              <a:buFont typeface="+mj-lt"/>
              <a:buAutoNum type="arabicPeriod"/>
              <a:defRPr/>
            </a:pPr>
            <a:r>
              <a:rPr lang="tr-TR" b="0" dirty="0">
                <a:latin typeface="+mn-lt"/>
              </a:rPr>
              <a:t>Uca doğru incelen </a:t>
            </a:r>
            <a:r>
              <a:rPr lang="tr-TR" b="0" dirty="0" err="1">
                <a:latin typeface="+mn-lt"/>
              </a:rPr>
              <a:t>irregüler</a:t>
            </a:r>
            <a:r>
              <a:rPr lang="tr-TR" b="0" dirty="0">
                <a:latin typeface="+mn-lt"/>
              </a:rPr>
              <a:t> kanallara uyumu çok iyidir.</a:t>
            </a:r>
          </a:p>
        </p:txBody>
      </p:sp>
      <p:pic>
        <p:nvPicPr>
          <p:cNvPr id="61444" name="Picture 7" descr="DSC04000">
            <a:extLst>
              <a:ext uri="{FF2B5EF4-FFF2-40B4-BE49-F238E27FC236}">
                <a16:creationId xmlns:a16="http://schemas.microsoft.com/office/drawing/2014/main" id="{49C7305A-98D1-2F4C-8B8E-C771F61ACA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9975" y="2514600"/>
            <a:ext cx="3868738"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5" name="Picture 6" descr="DSC03808">
            <a:extLst>
              <a:ext uri="{FF2B5EF4-FFF2-40B4-BE49-F238E27FC236}">
                <a16:creationId xmlns:a16="http://schemas.microsoft.com/office/drawing/2014/main" id="{D59CD9A6-126B-9B4A-897C-5FD26022CD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0960"/>
          <a:stretch>
            <a:fillRect/>
          </a:stretch>
        </p:blipFill>
        <p:spPr bwMode="auto">
          <a:xfrm>
            <a:off x="4879975" y="0"/>
            <a:ext cx="386873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6" name="Picture 8" descr="DSC04001">
            <a:extLst>
              <a:ext uri="{FF2B5EF4-FFF2-40B4-BE49-F238E27FC236}">
                <a16:creationId xmlns:a16="http://schemas.microsoft.com/office/drawing/2014/main" id="{A704EEEF-D70E-4449-96EF-20AC04F31B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9602"/>
          <a:stretch>
            <a:fillRect/>
          </a:stretch>
        </p:blipFill>
        <p:spPr bwMode="auto">
          <a:xfrm>
            <a:off x="4900613" y="4600575"/>
            <a:ext cx="384810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15450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6D3D1AB-999A-084B-AE36-3AA69DDF6C7A}"/>
              </a:ext>
            </a:extLst>
          </p:cNvPr>
          <p:cNvSpPr/>
          <p:nvPr/>
        </p:nvSpPr>
        <p:spPr>
          <a:xfrm>
            <a:off x="468313" y="333375"/>
            <a:ext cx="7488237" cy="5692775"/>
          </a:xfrm>
          <a:prstGeom prst="rect">
            <a:avLst/>
          </a:prstGeom>
        </p:spPr>
        <p:txBody>
          <a:bodyPr>
            <a:spAutoFit/>
          </a:bodyPr>
          <a:lstStyle/>
          <a:p>
            <a:pPr>
              <a:defRPr/>
            </a:pPr>
            <a:r>
              <a:rPr lang="tr-TR" u="sng" dirty="0">
                <a:solidFill>
                  <a:srgbClr val="0000FF"/>
                </a:solidFill>
              </a:rPr>
              <a:t>Dezavantajları;</a:t>
            </a:r>
          </a:p>
          <a:p>
            <a:pPr>
              <a:defRPr/>
            </a:pPr>
            <a:endParaRPr lang="tr-TR" dirty="0">
              <a:solidFill>
                <a:srgbClr val="0000FF"/>
              </a:solidFill>
            </a:endParaRPr>
          </a:p>
          <a:p>
            <a:pPr marL="514350" indent="-514350">
              <a:buClr>
                <a:srgbClr val="FF0000"/>
              </a:buClr>
              <a:buFont typeface="+mj-lt"/>
              <a:buAutoNum type="arabicPeriod"/>
              <a:defRPr/>
            </a:pPr>
            <a:r>
              <a:rPr lang="tr-TR" b="0" dirty="0">
                <a:latin typeface="+mn-lt"/>
              </a:rPr>
              <a:t>Esnekliği </a:t>
            </a:r>
            <a:r>
              <a:rPr lang="tr-TR" b="0" dirty="0" err="1">
                <a:latin typeface="+mn-lt"/>
              </a:rPr>
              <a:t>dentinden</a:t>
            </a:r>
            <a:r>
              <a:rPr lang="tr-TR" b="0" dirty="0">
                <a:latin typeface="+mn-lt"/>
              </a:rPr>
              <a:t> az olduğu için stresler altında ayrılmalar, başarısızlıklar görülebilir,</a:t>
            </a:r>
          </a:p>
          <a:p>
            <a:pPr marL="514350" indent="-514350">
              <a:buClr>
                <a:srgbClr val="FF0000"/>
              </a:buClr>
              <a:buFont typeface="+mj-lt"/>
              <a:buAutoNum type="arabicPeriod"/>
              <a:defRPr/>
            </a:pPr>
            <a:r>
              <a:rPr lang="tr-TR" b="0" dirty="0">
                <a:latin typeface="+mn-lt"/>
              </a:rPr>
              <a:t>Metal kor </a:t>
            </a:r>
            <a:r>
              <a:rPr lang="tr-TR" b="0" dirty="0" err="1">
                <a:latin typeface="+mn-lt"/>
              </a:rPr>
              <a:t>oklüzal</a:t>
            </a:r>
            <a:r>
              <a:rPr lang="tr-TR" b="0" dirty="0">
                <a:latin typeface="+mn-lt"/>
              </a:rPr>
              <a:t> stresler altında kökün bazı bölgelerinde stres alanları doğurur bu da </a:t>
            </a:r>
            <a:r>
              <a:rPr lang="tr-TR" b="0" dirty="0">
                <a:solidFill>
                  <a:srgbClr val="FF0000"/>
                </a:solidFill>
                <a:latin typeface="+mn-lt"/>
              </a:rPr>
              <a:t>kök kırığına</a:t>
            </a:r>
            <a:r>
              <a:rPr lang="tr-TR" b="0" dirty="0">
                <a:latin typeface="+mn-lt"/>
              </a:rPr>
              <a:t> neden olur,</a:t>
            </a:r>
          </a:p>
          <a:p>
            <a:pPr marL="514350" indent="-514350">
              <a:buClr>
                <a:srgbClr val="FF0000"/>
              </a:buClr>
              <a:buFont typeface="+mj-lt"/>
              <a:buAutoNum type="arabicPeriod"/>
              <a:defRPr/>
            </a:pPr>
            <a:r>
              <a:rPr lang="tr-TR" b="0" dirty="0" err="1">
                <a:latin typeface="+mn-lt"/>
              </a:rPr>
              <a:t>Gingiva</a:t>
            </a:r>
            <a:r>
              <a:rPr lang="tr-TR" b="0" dirty="0">
                <a:latin typeface="+mn-lt"/>
              </a:rPr>
              <a:t> ve dişin </a:t>
            </a:r>
            <a:r>
              <a:rPr lang="tr-TR" b="0" dirty="0" err="1">
                <a:latin typeface="+mn-lt"/>
              </a:rPr>
              <a:t>servikalinde</a:t>
            </a:r>
            <a:r>
              <a:rPr lang="tr-TR" b="0" dirty="0">
                <a:latin typeface="+mn-lt"/>
              </a:rPr>
              <a:t> renk değişikliğine neden olur, </a:t>
            </a:r>
          </a:p>
          <a:p>
            <a:pPr marL="514350" indent="-514350">
              <a:buClr>
                <a:srgbClr val="FF0000"/>
              </a:buClr>
              <a:buFont typeface="+mj-lt"/>
              <a:buAutoNum type="arabicPeriod"/>
              <a:defRPr/>
            </a:pPr>
            <a:r>
              <a:rPr lang="tr-TR" b="0" dirty="0">
                <a:latin typeface="+mn-lt"/>
              </a:rPr>
              <a:t>Prefabriklere oranla daha fazla seansta tamamlanır. Uğraştırıcı ve daha  pahalıdır,</a:t>
            </a:r>
          </a:p>
          <a:p>
            <a:pPr marL="514350" indent="-514350">
              <a:buClr>
                <a:srgbClr val="FF0000"/>
              </a:buClr>
              <a:buFont typeface="+mj-lt"/>
              <a:buAutoNum type="arabicPeriod"/>
              <a:defRPr/>
            </a:pPr>
            <a:r>
              <a:rPr lang="tr-TR" b="0" dirty="0">
                <a:latin typeface="+mn-lt"/>
              </a:rPr>
              <a:t>Çıkarılmaları zordur.</a:t>
            </a:r>
          </a:p>
        </p:txBody>
      </p:sp>
    </p:spTree>
    <p:extLst>
      <p:ext uri="{BB962C8B-B14F-4D97-AF65-F5344CB8AC3E}">
        <p14:creationId xmlns:p14="http://schemas.microsoft.com/office/powerpoint/2010/main" val="38675219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Dikdörtgen 1">
            <a:extLst>
              <a:ext uri="{FF2B5EF4-FFF2-40B4-BE49-F238E27FC236}">
                <a16:creationId xmlns:a16="http://schemas.microsoft.com/office/drawing/2014/main" id="{B3BC3186-95E9-7849-90E6-4F8A2B545FDB}"/>
              </a:ext>
            </a:extLst>
          </p:cNvPr>
          <p:cNvSpPr>
            <a:spLocks noChangeArrowheads="1"/>
          </p:cNvSpPr>
          <p:nvPr/>
        </p:nvSpPr>
        <p:spPr bwMode="auto">
          <a:xfrm>
            <a:off x="539750" y="260350"/>
            <a:ext cx="71278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defRPr>
            </a:lvl1pPr>
            <a:lvl2pPr marL="742950" indent="-285750">
              <a:defRPr sz="2800" b="1">
                <a:solidFill>
                  <a:schemeClr val="tx1"/>
                </a:solidFill>
                <a:latin typeface="Times New Roman" panose="02020603050405020304" pitchFamily="18" charset="0"/>
              </a:defRPr>
            </a:lvl2pPr>
            <a:lvl3pPr marL="1143000" indent="-228600">
              <a:defRPr sz="2800" b="1">
                <a:solidFill>
                  <a:schemeClr val="tx1"/>
                </a:solidFill>
                <a:latin typeface="Times New Roman" panose="02020603050405020304" pitchFamily="18" charset="0"/>
              </a:defRPr>
            </a:lvl3pPr>
            <a:lvl4pPr marL="1600200" indent="-228600">
              <a:defRPr sz="2800" b="1">
                <a:solidFill>
                  <a:schemeClr val="tx1"/>
                </a:solidFill>
                <a:latin typeface="Times New Roman" panose="02020603050405020304" pitchFamily="18" charset="0"/>
              </a:defRPr>
            </a:lvl4pPr>
            <a:lvl5pPr marL="2057400" indent="-22860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r>
              <a:rPr lang="tr-TR" altLang="tr-TR">
                <a:solidFill>
                  <a:srgbClr val="FF0000"/>
                </a:solidFill>
              </a:rPr>
              <a:t>RETANSİYON TİPİNE GÖRE POSTLAR</a:t>
            </a:r>
          </a:p>
        </p:txBody>
      </p:sp>
      <p:sp>
        <p:nvSpPr>
          <p:cNvPr id="3" name="Dikdörtgen 2">
            <a:extLst>
              <a:ext uri="{FF2B5EF4-FFF2-40B4-BE49-F238E27FC236}">
                <a16:creationId xmlns:a16="http://schemas.microsoft.com/office/drawing/2014/main" id="{3504050D-6AC5-1743-8CF1-3DD280A0E1BF}"/>
              </a:ext>
            </a:extLst>
          </p:cNvPr>
          <p:cNvSpPr/>
          <p:nvPr/>
        </p:nvSpPr>
        <p:spPr>
          <a:xfrm>
            <a:off x="539750" y="1052513"/>
            <a:ext cx="5407025" cy="585787"/>
          </a:xfrm>
          <a:prstGeom prst="rect">
            <a:avLst/>
          </a:prstGeom>
        </p:spPr>
        <p:txBody>
          <a:bodyPr wrap="none">
            <a:spAutoFit/>
          </a:bodyPr>
          <a:lstStyle/>
          <a:p>
            <a:pPr>
              <a:defRPr/>
            </a:pPr>
            <a:r>
              <a:rPr lang="tr-TR" sz="3200" dirty="0">
                <a:solidFill>
                  <a:srgbClr val="0000FF"/>
                </a:solidFill>
                <a:latin typeface="+mj-lt"/>
              </a:rPr>
              <a:t>Aktif Postlar – Pasif Postlar;</a:t>
            </a:r>
          </a:p>
        </p:txBody>
      </p:sp>
      <p:sp>
        <p:nvSpPr>
          <p:cNvPr id="4" name="Dikdörtgen 3">
            <a:extLst>
              <a:ext uri="{FF2B5EF4-FFF2-40B4-BE49-F238E27FC236}">
                <a16:creationId xmlns:a16="http://schemas.microsoft.com/office/drawing/2014/main" id="{33C5C3AE-3A41-0C48-A20E-58B46E5CD77D}"/>
              </a:ext>
            </a:extLst>
          </p:cNvPr>
          <p:cNvSpPr/>
          <p:nvPr/>
        </p:nvSpPr>
        <p:spPr>
          <a:xfrm>
            <a:off x="250825" y="1525588"/>
            <a:ext cx="8569325" cy="1570037"/>
          </a:xfrm>
          <a:prstGeom prst="rect">
            <a:avLst/>
          </a:prstGeom>
        </p:spPr>
        <p:txBody>
          <a:bodyPr>
            <a:spAutoFit/>
          </a:bodyPr>
          <a:lstStyle/>
          <a:p>
            <a:pPr>
              <a:defRPr/>
            </a:pPr>
            <a:r>
              <a:rPr lang="tr-TR" sz="3200" b="0" dirty="0">
                <a:latin typeface="+mn-lt"/>
              </a:rPr>
              <a:t>Pasif postların </a:t>
            </a:r>
            <a:r>
              <a:rPr lang="tr-TR" sz="3200" b="0" dirty="0" err="1">
                <a:latin typeface="+mn-lt"/>
              </a:rPr>
              <a:t>retansiyonu</a:t>
            </a:r>
            <a:r>
              <a:rPr lang="tr-TR" sz="3200" b="0" dirty="0">
                <a:latin typeface="+mn-lt"/>
              </a:rPr>
              <a:t> kullanılan </a:t>
            </a:r>
            <a:r>
              <a:rPr lang="tr-TR" sz="3200" b="0" dirty="0">
                <a:solidFill>
                  <a:srgbClr val="FF0000"/>
                </a:solidFill>
                <a:latin typeface="+mn-lt"/>
              </a:rPr>
              <a:t>yapıştırıcı</a:t>
            </a:r>
            <a:r>
              <a:rPr lang="tr-TR" sz="3200" b="0" dirty="0">
                <a:latin typeface="+mn-lt"/>
              </a:rPr>
              <a:t> </a:t>
            </a:r>
            <a:r>
              <a:rPr lang="tr-TR" sz="3200" b="0" dirty="0">
                <a:solidFill>
                  <a:srgbClr val="FF0000"/>
                </a:solidFill>
                <a:latin typeface="+mn-lt"/>
              </a:rPr>
              <a:t>siman</a:t>
            </a:r>
            <a:r>
              <a:rPr lang="tr-TR" sz="3200" b="0" dirty="0">
                <a:latin typeface="+mn-lt"/>
              </a:rPr>
              <a:t> ile sağlanırken, aktif postlar </a:t>
            </a:r>
            <a:r>
              <a:rPr lang="tr-TR" sz="3200" b="0" dirty="0">
                <a:solidFill>
                  <a:srgbClr val="FF0000"/>
                </a:solidFill>
                <a:latin typeface="+mn-lt"/>
              </a:rPr>
              <a:t>yivler</a:t>
            </a:r>
            <a:r>
              <a:rPr lang="tr-TR" sz="3200" b="0" dirty="0">
                <a:latin typeface="+mn-lt"/>
              </a:rPr>
              <a:t> ile kanal duvarına sıkıca tutunur. </a:t>
            </a:r>
          </a:p>
        </p:txBody>
      </p:sp>
      <p:pic>
        <p:nvPicPr>
          <p:cNvPr id="63493" name="Picture 12">
            <a:extLst>
              <a:ext uri="{FF2B5EF4-FFF2-40B4-BE49-F238E27FC236}">
                <a16:creationId xmlns:a16="http://schemas.microsoft.com/office/drawing/2014/main" id="{D3B28900-C947-BE48-BF02-D573E5244101}"/>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6813" y="3095625"/>
            <a:ext cx="1566862" cy="376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4" name="Picture 11">
            <a:extLst>
              <a:ext uri="{FF2B5EF4-FFF2-40B4-BE49-F238E27FC236}">
                <a16:creationId xmlns:a16="http://schemas.microsoft.com/office/drawing/2014/main" id="{7C2A9A12-3443-A34A-BAF1-3C8A532DB8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3095625"/>
            <a:ext cx="1603375" cy="375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99169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D502DCAD-68B8-DC41-8F6C-DFA555B6B20F}"/>
              </a:ext>
            </a:extLst>
          </p:cNvPr>
          <p:cNvSpPr/>
          <p:nvPr/>
        </p:nvSpPr>
        <p:spPr>
          <a:xfrm>
            <a:off x="395288" y="1125538"/>
            <a:ext cx="8208962" cy="4522787"/>
          </a:xfrm>
          <a:prstGeom prst="rect">
            <a:avLst/>
          </a:prstGeom>
        </p:spPr>
        <p:txBody>
          <a:bodyPr>
            <a:spAutoFit/>
          </a:bodyPr>
          <a:lstStyle/>
          <a:p>
            <a:pPr marL="457200" indent="-457200">
              <a:buClr>
                <a:srgbClr val="FF0000"/>
              </a:buClr>
              <a:buFont typeface="Trebuchet MS" pitchFamily="34" charset="0"/>
              <a:buChar char="*"/>
              <a:defRPr/>
            </a:pPr>
            <a:r>
              <a:rPr lang="tr-TR" sz="3200" dirty="0">
                <a:latin typeface="+mn-lt"/>
              </a:rPr>
              <a:t>Aktif postların uygulanması kolaydır, ancak sağlam </a:t>
            </a:r>
            <a:r>
              <a:rPr lang="tr-TR" sz="3200" dirty="0" err="1">
                <a:solidFill>
                  <a:srgbClr val="FF0000"/>
                </a:solidFill>
                <a:latin typeface="+mn-lt"/>
              </a:rPr>
              <a:t>dentin</a:t>
            </a:r>
            <a:r>
              <a:rPr lang="tr-TR" sz="3200" dirty="0">
                <a:solidFill>
                  <a:srgbClr val="FF0000"/>
                </a:solidFill>
                <a:latin typeface="+mn-lt"/>
              </a:rPr>
              <a:t> miktarı fazla olmalı</a:t>
            </a:r>
            <a:r>
              <a:rPr lang="tr-TR" sz="3200" dirty="0">
                <a:latin typeface="+mn-lt"/>
              </a:rPr>
              <a:t> ve </a:t>
            </a:r>
            <a:r>
              <a:rPr lang="tr-TR" sz="3200" dirty="0">
                <a:solidFill>
                  <a:srgbClr val="FF0000"/>
                </a:solidFill>
                <a:latin typeface="+mn-lt"/>
              </a:rPr>
              <a:t>sağlam kökler </a:t>
            </a:r>
            <a:r>
              <a:rPr lang="tr-TR" sz="3200" dirty="0">
                <a:latin typeface="+mn-lt"/>
              </a:rPr>
              <a:t>bulunmalıdır. </a:t>
            </a:r>
          </a:p>
          <a:p>
            <a:pPr marL="457200" indent="-457200">
              <a:buClr>
                <a:srgbClr val="FF0000"/>
              </a:buClr>
              <a:buFont typeface="Trebuchet MS" pitchFamily="34" charset="0"/>
              <a:buChar char="*"/>
              <a:defRPr/>
            </a:pPr>
            <a:r>
              <a:rPr lang="tr-TR" sz="3200" dirty="0">
                <a:latin typeface="+mn-lt"/>
              </a:rPr>
              <a:t>Aktif postlar daha </a:t>
            </a:r>
            <a:r>
              <a:rPr lang="tr-TR" sz="3200" dirty="0" err="1">
                <a:solidFill>
                  <a:srgbClr val="FF0000"/>
                </a:solidFill>
                <a:latin typeface="+mn-lt"/>
              </a:rPr>
              <a:t>retantiftir</a:t>
            </a:r>
            <a:r>
              <a:rPr lang="tr-TR" sz="3200" dirty="0">
                <a:latin typeface="+mn-lt"/>
              </a:rPr>
              <a:t>, fakat kanal içinde pasif postlardan daha fazla </a:t>
            </a:r>
            <a:r>
              <a:rPr lang="tr-TR" sz="3200" dirty="0" err="1">
                <a:solidFill>
                  <a:srgbClr val="FF0000"/>
                </a:solidFill>
                <a:latin typeface="+mn-lt"/>
              </a:rPr>
              <a:t>stress</a:t>
            </a:r>
            <a:r>
              <a:rPr lang="tr-TR" sz="3200" dirty="0">
                <a:solidFill>
                  <a:srgbClr val="FF0000"/>
                </a:solidFill>
                <a:latin typeface="+mn-lt"/>
              </a:rPr>
              <a:t> </a:t>
            </a:r>
            <a:r>
              <a:rPr lang="tr-TR" sz="3200" dirty="0">
                <a:latin typeface="+mn-lt"/>
              </a:rPr>
              <a:t>oluştururlar. </a:t>
            </a:r>
          </a:p>
          <a:p>
            <a:pPr marL="457200" indent="-457200">
              <a:buClr>
                <a:srgbClr val="FF0000"/>
              </a:buClr>
              <a:buFont typeface="Trebuchet MS" pitchFamily="34" charset="0"/>
              <a:buChar char="*"/>
              <a:defRPr/>
            </a:pPr>
            <a:r>
              <a:rPr lang="tr-TR" sz="3200" dirty="0">
                <a:latin typeface="+mn-lt"/>
              </a:rPr>
              <a:t>Aktif postların kullanımı maksimum </a:t>
            </a:r>
            <a:r>
              <a:rPr lang="tr-TR" sz="3200" dirty="0" err="1">
                <a:latin typeface="+mn-lt"/>
              </a:rPr>
              <a:t>retansiyon</a:t>
            </a:r>
            <a:r>
              <a:rPr lang="tr-TR" sz="3200" dirty="0">
                <a:latin typeface="+mn-lt"/>
              </a:rPr>
              <a:t> gerektiren kısa köklerle sınırlı tutulmalıdır.</a:t>
            </a:r>
          </a:p>
        </p:txBody>
      </p:sp>
    </p:spTree>
    <p:extLst>
      <p:ext uri="{BB962C8B-B14F-4D97-AF65-F5344CB8AC3E}">
        <p14:creationId xmlns:p14="http://schemas.microsoft.com/office/powerpoint/2010/main" val="16078241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Dikdörtgen 1">
            <a:extLst>
              <a:ext uri="{FF2B5EF4-FFF2-40B4-BE49-F238E27FC236}">
                <a16:creationId xmlns:a16="http://schemas.microsoft.com/office/drawing/2014/main" id="{7C224964-1E0E-434E-97F2-82ABF819ABEC}"/>
              </a:ext>
            </a:extLst>
          </p:cNvPr>
          <p:cNvSpPr>
            <a:spLocks noChangeArrowheads="1"/>
          </p:cNvSpPr>
          <p:nvPr/>
        </p:nvSpPr>
        <p:spPr bwMode="auto">
          <a:xfrm>
            <a:off x="395288" y="269875"/>
            <a:ext cx="64801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defRPr>
            </a:lvl1pPr>
            <a:lvl2pPr marL="742950" indent="-285750">
              <a:defRPr sz="2800" b="1">
                <a:solidFill>
                  <a:schemeClr val="tx1"/>
                </a:solidFill>
                <a:latin typeface="Times New Roman" panose="02020603050405020304" pitchFamily="18" charset="0"/>
              </a:defRPr>
            </a:lvl2pPr>
            <a:lvl3pPr marL="1143000" indent="-228600">
              <a:defRPr sz="2800" b="1">
                <a:solidFill>
                  <a:schemeClr val="tx1"/>
                </a:solidFill>
                <a:latin typeface="Times New Roman" panose="02020603050405020304" pitchFamily="18" charset="0"/>
              </a:defRPr>
            </a:lvl3pPr>
            <a:lvl4pPr marL="1600200" indent="-228600">
              <a:defRPr sz="2800" b="1">
                <a:solidFill>
                  <a:schemeClr val="tx1"/>
                </a:solidFill>
                <a:latin typeface="Times New Roman" panose="02020603050405020304" pitchFamily="18" charset="0"/>
              </a:defRPr>
            </a:lvl4pPr>
            <a:lvl5pPr marL="2057400" indent="-22860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r>
              <a:rPr lang="tr-TR" altLang="tr-TR">
                <a:solidFill>
                  <a:srgbClr val="FF0000"/>
                </a:solidFill>
              </a:rPr>
              <a:t>ŞEKİLLERİNE GÖRE POSTLAR</a:t>
            </a:r>
          </a:p>
        </p:txBody>
      </p:sp>
      <p:sp>
        <p:nvSpPr>
          <p:cNvPr id="65539" name="Dikdörtgen 2">
            <a:extLst>
              <a:ext uri="{FF2B5EF4-FFF2-40B4-BE49-F238E27FC236}">
                <a16:creationId xmlns:a16="http://schemas.microsoft.com/office/drawing/2014/main" id="{8849B6C9-2BA9-7B42-8255-E83E2C4633EE}"/>
              </a:ext>
            </a:extLst>
          </p:cNvPr>
          <p:cNvSpPr>
            <a:spLocks noChangeArrowheads="1"/>
          </p:cNvSpPr>
          <p:nvPr/>
        </p:nvSpPr>
        <p:spPr bwMode="auto">
          <a:xfrm>
            <a:off x="395288" y="793750"/>
            <a:ext cx="64801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defRPr>
            </a:lvl1pPr>
            <a:lvl2pPr marL="742950" indent="-285750">
              <a:defRPr sz="2800" b="1">
                <a:solidFill>
                  <a:schemeClr val="tx1"/>
                </a:solidFill>
                <a:latin typeface="Times New Roman" panose="02020603050405020304" pitchFamily="18" charset="0"/>
              </a:defRPr>
            </a:lvl2pPr>
            <a:lvl3pPr marL="1143000" indent="-228600">
              <a:defRPr sz="2800" b="1">
                <a:solidFill>
                  <a:schemeClr val="tx1"/>
                </a:solidFill>
                <a:latin typeface="Times New Roman" panose="02020603050405020304" pitchFamily="18" charset="0"/>
              </a:defRPr>
            </a:lvl3pPr>
            <a:lvl4pPr marL="1600200" indent="-228600">
              <a:defRPr sz="2800" b="1">
                <a:solidFill>
                  <a:schemeClr val="tx1"/>
                </a:solidFill>
                <a:latin typeface="Times New Roman" panose="02020603050405020304" pitchFamily="18" charset="0"/>
              </a:defRPr>
            </a:lvl4pPr>
            <a:lvl5pPr marL="2057400" indent="-22860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r>
              <a:rPr lang="tr-TR" altLang="tr-TR">
                <a:solidFill>
                  <a:srgbClr val="0000FF"/>
                </a:solidFill>
              </a:rPr>
              <a:t>Paralel Postlar – Açılı Postlar</a:t>
            </a:r>
          </a:p>
        </p:txBody>
      </p:sp>
      <p:sp>
        <p:nvSpPr>
          <p:cNvPr id="4" name="Dikdörtgen 3">
            <a:extLst>
              <a:ext uri="{FF2B5EF4-FFF2-40B4-BE49-F238E27FC236}">
                <a16:creationId xmlns:a16="http://schemas.microsoft.com/office/drawing/2014/main" id="{91587DE8-353F-E948-8A82-2C639EBE669B}"/>
              </a:ext>
            </a:extLst>
          </p:cNvPr>
          <p:cNvSpPr/>
          <p:nvPr/>
        </p:nvSpPr>
        <p:spPr>
          <a:xfrm>
            <a:off x="0" y="1231900"/>
            <a:ext cx="5330825" cy="5016500"/>
          </a:xfrm>
          <a:prstGeom prst="rect">
            <a:avLst/>
          </a:prstGeom>
        </p:spPr>
        <p:txBody>
          <a:bodyPr>
            <a:spAutoFit/>
          </a:bodyPr>
          <a:lstStyle/>
          <a:p>
            <a:pPr marL="457200" indent="-457200">
              <a:buClr>
                <a:srgbClr val="FF0000"/>
              </a:buClr>
              <a:buFont typeface="Trebuchet MS" pitchFamily="34" charset="0"/>
              <a:buChar char="*"/>
              <a:defRPr/>
            </a:pPr>
            <a:r>
              <a:rPr lang="tr-TR" sz="3200" b="0" dirty="0">
                <a:latin typeface="+mn-lt"/>
              </a:rPr>
              <a:t>Paralel metal ve fiber postlar açılı postlardan daha </a:t>
            </a:r>
            <a:r>
              <a:rPr lang="tr-TR" sz="3200" b="0" dirty="0" err="1">
                <a:solidFill>
                  <a:srgbClr val="FF0000"/>
                </a:solidFill>
                <a:latin typeface="+mn-lt"/>
              </a:rPr>
              <a:t>retantiftir</a:t>
            </a:r>
            <a:r>
              <a:rPr lang="tr-TR" sz="3200" b="0" dirty="0">
                <a:latin typeface="+mn-lt"/>
              </a:rPr>
              <a:t>. </a:t>
            </a:r>
          </a:p>
          <a:p>
            <a:pPr marL="457200" indent="-457200">
              <a:buClr>
                <a:srgbClr val="FF0000"/>
              </a:buClr>
              <a:buFont typeface="Trebuchet MS" pitchFamily="34" charset="0"/>
              <a:buChar char="*"/>
              <a:defRPr/>
            </a:pPr>
            <a:r>
              <a:rPr lang="tr-TR" sz="3200" b="0" dirty="0">
                <a:latin typeface="+mn-lt"/>
              </a:rPr>
              <a:t>Paralel postlar daha az kama etkisine sahip olduğu için kanal içinde daha az strese neden olurlar ve açılı postlara göre </a:t>
            </a:r>
            <a:r>
              <a:rPr lang="tr-TR" sz="3200" b="0" dirty="0" err="1">
                <a:latin typeface="+mn-lt"/>
              </a:rPr>
              <a:t>fraktür</a:t>
            </a:r>
            <a:r>
              <a:rPr lang="tr-TR" sz="3200" b="0" dirty="0">
                <a:latin typeface="+mn-lt"/>
              </a:rPr>
              <a:t> oluşturma riski daha azdır. </a:t>
            </a:r>
          </a:p>
        </p:txBody>
      </p:sp>
      <p:pic>
        <p:nvPicPr>
          <p:cNvPr id="65541" name="Picture 11">
            <a:extLst>
              <a:ext uri="{FF2B5EF4-FFF2-40B4-BE49-F238E27FC236}">
                <a16:creationId xmlns:a16="http://schemas.microsoft.com/office/drawing/2014/main" id="{816B9C03-BC7D-1C4F-ABB3-1D350082BA12}"/>
              </a:ext>
            </a:extLst>
          </p:cNvPr>
          <p:cNvPicPr>
            <a:picLocks noChangeAspect="1" noChangeArrowheads="1"/>
          </p:cNvPicPr>
          <p:nvPr/>
        </p:nvPicPr>
        <p:blipFill>
          <a:blip r:embed="rId2">
            <a:lum bright="-6000"/>
            <a:extLst>
              <a:ext uri="{28A0092B-C50C-407E-A947-70E740481C1C}">
                <a14:useLocalDpi xmlns:a14="http://schemas.microsoft.com/office/drawing/2010/main" val="0"/>
              </a:ext>
            </a:extLst>
          </a:blip>
          <a:srcRect/>
          <a:stretch>
            <a:fillRect/>
          </a:stretch>
        </p:blipFill>
        <p:spPr bwMode="auto">
          <a:xfrm>
            <a:off x="7323138" y="1363663"/>
            <a:ext cx="1677987"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2" name="Picture 2" descr="G:\ENDO SONRASI RESTORASYON\resim\4801365-f16.jpg">
            <a:extLst>
              <a:ext uri="{FF2B5EF4-FFF2-40B4-BE49-F238E27FC236}">
                <a16:creationId xmlns:a16="http://schemas.microsoft.com/office/drawing/2014/main" id="{CEB0B0E2-F78D-7E4F-8C05-9F6EE5558F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0825" y="1363663"/>
            <a:ext cx="1981200"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45583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3B413B7-B1FF-C64F-8E71-DED06202BE2B}"/>
              </a:ext>
            </a:extLst>
          </p:cNvPr>
          <p:cNvSpPr/>
          <p:nvPr/>
        </p:nvSpPr>
        <p:spPr>
          <a:xfrm>
            <a:off x="611188" y="836613"/>
            <a:ext cx="8158162" cy="4032250"/>
          </a:xfrm>
          <a:prstGeom prst="rect">
            <a:avLst/>
          </a:prstGeom>
        </p:spPr>
        <p:txBody>
          <a:bodyPr>
            <a:spAutoFit/>
          </a:bodyPr>
          <a:lstStyle/>
          <a:p>
            <a:pPr marL="457200" indent="-457200">
              <a:buClr>
                <a:srgbClr val="FF0000"/>
              </a:buClr>
              <a:buFont typeface="Trebuchet MS" pitchFamily="34" charset="0"/>
              <a:buChar char="*"/>
              <a:defRPr/>
            </a:pPr>
            <a:r>
              <a:rPr lang="tr-TR" sz="3200" b="0" dirty="0">
                <a:latin typeface="+mn-lt"/>
              </a:rPr>
              <a:t>Diş dokusunun korunmasında açılı postların kullanımı </a:t>
            </a:r>
            <a:r>
              <a:rPr lang="tr-TR" sz="3200" b="0" dirty="0">
                <a:solidFill>
                  <a:srgbClr val="FF0000"/>
                </a:solidFill>
                <a:latin typeface="+mn-lt"/>
              </a:rPr>
              <a:t>daha az </a:t>
            </a:r>
            <a:r>
              <a:rPr lang="tr-TR" sz="3200" b="0" dirty="0" err="1">
                <a:latin typeface="+mn-lt"/>
              </a:rPr>
              <a:t>dentin</a:t>
            </a:r>
            <a:r>
              <a:rPr lang="tr-TR" sz="3200" b="0" dirty="0">
                <a:solidFill>
                  <a:srgbClr val="FF0000"/>
                </a:solidFill>
                <a:latin typeface="+mn-lt"/>
              </a:rPr>
              <a:t> </a:t>
            </a:r>
            <a:r>
              <a:rPr lang="tr-TR" sz="3200" b="0" dirty="0">
                <a:latin typeface="+mn-lt"/>
              </a:rPr>
              <a:t>uzaklaştırılmasını gerektirir, çünkü kök kanal boşluğu zaten eğimli bir biçimde şekillendirilmiştir. </a:t>
            </a:r>
          </a:p>
          <a:p>
            <a:pPr marL="457200" indent="-457200">
              <a:buClr>
                <a:srgbClr val="FF0000"/>
              </a:buClr>
              <a:buFont typeface="Trebuchet MS" pitchFamily="34" charset="0"/>
              <a:buChar char="*"/>
              <a:defRPr/>
            </a:pPr>
            <a:r>
              <a:rPr lang="tr-TR" sz="3200" b="0" dirty="0">
                <a:latin typeface="+mn-lt"/>
              </a:rPr>
              <a:t>Yeterli kanal uzunluğu bulunuyorsa </a:t>
            </a:r>
            <a:r>
              <a:rPr lang="tr-TR" sz="3200" b="0" dirty="0">
                <a:solidFill>
                  <a:srgbClr val="FF0000"/>
                </a:solidFill>
                <a:latin typeface="+mn-lt"/>
              </a:rPr>
              <a:t>ince köklü </a:t>
            </a:r>
            <a:r>
              <a:rPr lang="tr-TR" sz="3200" b="0" dirty="0" err="1">
                <a:solidFill>
                  <a:srgbClr val="FF0000"/>
                </a:solidFill>
                <a:latin typeface="+mn-lt"/>
              </a:rPr>
              <a:t>maksiller</a:t>
            </a:r>
            <a:r>
              <a:rPr lang="tr-TR" sz="3200" b="0" dirty="0">
                <a:solidFill>
                  <a:srgbClr val="FF0000"/>
                </a:solidFill>
                <a:latin typeface="+mn-lt"/>
              </a:rPr>
              <a:t> </a:t>
            </a:r>
            <a:r>
              <a:rPr lang="tr-TR" sz="3200" b="0" dirty="0" err="1">
                <a:solidFill>
                  <a:srgbClr val="FF0000"/>
                </a:solidFill>
                <a:latin typeface="+mn-lt"/>
              </a:rPr>
              <a:t>premolarlarda</a:t>
            </a:r>
            <a:r>
              <a:rPr lang="tr-TR" sz="3200" b="0" dirty="0">
                <a:solidFill>
                  <a:srgbClr val="FF0000"/>
                </a:solidFill>
                <a:latin typeface="+mn-lt"/>
              </a:rPr>
              <a:t> </a:t>
            </a:r>
            <a:r>
              <a:rPr lang="tr-TR" sz="3200" b="0" dirty="0">
                <a:latin typeface="+mn-lt"/>
              </a:rPr>
              <a:t>iyi bir tercihtir </a:t>
            </a:r>
          </a:p>
        </p:txBody>
      </p:sp>
    </p:spTree>
    <p:extLst>
      <p:ext uri="{BB962C8B-B14F-4D97-AF65-F5344CB8AC3E}">
        <p14:creationId xmlns:p14="http://schemas.microsoft.com/office/powerpoint/2010/main" val="32076097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2889BE2-D1F8-014C-8B95-6A20F8ED1460}"/>
              </a:ext>
            </a:extLst>
          </p:cNvPr>
          <p:cNvSpPr/>
          <p:nvPr/>
        </p:nvSpPr>
        <p:spPr>
          <a:xfrm>
            <a:off x="179388" y="1658938"/>
            <a:ext cx="8856662" cy="2554287"/>
          </a:xfrm>
          <a:prstGeom prst="rect">
            <a:avLst/>
          </a:prstGeom>
        </p:spPr>
        <p:txBody>
          <a:bodyPr>
            <a:spAutoFit/>
          </a:bodyPr>
          <a:lstStyle/>
          <a:p>
            <a:pPr marL="457200" indent="-457200">
              <a:buClr>
                <a:srgbClr val="FF0000"/>
              </a:buClr>
              <a:buFont typeface="Trebuchet MS" pitchFamily="34" charset="0"/>
              <a:buChar char="*"/>
              <a:defRPr/>
            </a:pPr>
            <a:r>
              <a:rPr lang="tr-TR" sz="3200" b="0" dirty="0">
                <a:latin typeface="+mn-lt"/>
              </a:rPr>
              <a:t>Paralel postların post yuvası </a:t>
            </a:r>
            <a:r>
              <a:rPr lang="tr-TR" sz="3200" b="0" dirty="0" err="1">
                <a:latin typeface="+mn-lt"/>
              </a:rPr>
              <a:t>preparasyonunda</a:t>
            </a:r>
            <a:r>
              <a:rPr lang="tr-TR" sz="3200" b="0" dirty="0">
                <a:latin typeface="+mn-lt"/>
              </a:rPr>
              <a:t>, kök kanal duvarlarının daha ince olduğu </a:t>
            </a:r>
            <a:r>
              <a:rPr lang="tr-TR" sz="3200" b="0" dirty="0" err="1">
                <a:solidFill>
                  <a:srgbClr val="FF0000"/>
                </a:solidFill>
                <a:latin typeface="+mn-lt"/>
              </a:rPr>
              <a:t>apikal</a:t>
            </a:r>
            <a:r>
              <a:rPr lang="tr-TR" sz="3200" b="0" dirty="0">
                <a:solidFill>
                  <a:srgbClr val="FF0000"/>
                </a:solidFill>
                <a:latin typeface="+mn-lt"/>
              </a:rPr>
              <a:t> </a:t>
            </a:r>
            <a:r>
              <a:rPr lang="tr-TR" sz="3200" b="0" dirty="0">
                <a:latin typeface="+mn-lt"/>
              </a:rPr>
              <a:t>ve</a:t>
            </a:r>
            <a:r>
              <a:rPr lang="tr-TR" sz="3200" b="0" dirty="0">
                <a:solidFill>
                  <a:srgbClr val="FF0000"/>
                </a:solidFill>
                <a:latin typeface="+mn-lt"/>
              </a:rPr>
              <a:t> orta </a:t>
            </a:r>
            <a:r>
              <a:rPr lang="tr-TR" sz="3200" b="0" dirty="0">
                <a:latin typeface="+mn-lt"/>
              </a:rPr>
              <a:t>üçlülerinden </a:t>
            </a:r>
            <a:r>
              <a:rPr lang="tr-TR" sz="3200" b="0" dirty="0">
                <a:solidFill>
                  <a:srgbClr val="FF0000"/>
                </a:solidFill>
                <a:latin typeface="+mn-lt"/>
              </a:rPr>
              <a:t>daha fazla </a:t>
            </a:r>
            <a:r>
              <a:rPr lang="tr-TR" sz="3200" b="0" dirty="0" err="1">
                <a:latin typeface="+mn-lt"/>
              </a:rPr>
              <a:t>dentin</a:t>
            </a:r>
            <a:r>
              <a:rPr lang="tr-TR" sz="3200" b="0" dirty="0">
                <a:latin typeface="+mn-lt"/>
              </a:rPr>
              <a:t> uzaklaştırılır. Böylece bu bölgede </a:t>
            </a:r>
            <a:r>
              <a:rPr lang="tr-TR" sz="3200" b="0" dirty="0" err="1">
                <a:solidFill>
                  <a:srgbClr val="FF0000"/>
                </a:solidFill>
                <a:latin typeface="+mn-lt"/>
              </a:rPr>
              <a:t>fraktür</a:t>
            </a:r>
            <a:r>
              <a:rPr lang="tr-TR" sz="3200" b="0" dirty="0">
                <a:latin typeface="+mn-lt"/>
              </a:rPr>
              <a:t> oluşma riski artar. </a:t>
            </a:r>
          </a:p>
        </p:txBody>
      </p:sp>
    </p:spTree>
    <p:extLst>
      <p:ext uri="{BB962C8B-B14F-4D97-AF65-F5344CB8AC3E}">
        <p14:creationId xmlns:p14="http://schemas.microsoft.com/office/powerpoint/2010/main" val="17262040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Dikdörtgen 1">
            <a:extLst>
              <a:ext uri="{FF2B5EF4-FFF2-40B4-BE49-F238E27FC236}">
                <a16:creationId xmlns:a16="http://schemas.microsoft.com/office/drawing/2014/main" id="{0C92300D-A62A-AD42-8FF7-C401A3555DF2}"/>
              </a:ext>
            </a:extLst>
          </p:cNvPr>
          <p:cNvSpPr>
            <a:spLocks noChangeArrowheads="1"/>
          </p:cNvSpPr>
          <p:nvPr/>
        </p:nvSpPr>
        <p:spPr bwMode="auto">
          <a:xfrm>
            <a:off x="395288" y="1125538"/>
            <a:ext cx="7993062"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tr-TR" dirty="0">
                <a:solidFill>
                  <a:srgbClr val="0000FF"/>
                </a:solidFill>
              </a:rPr>
              <a:t>1. Paslanmaz Çelik ve Nikel-Krom Postlar</a:t>
            </a:r>
          </a:p>
          <a:p>
            <a:pPr marL="457200" indent="-457200">
              <a:buClr>
                <a:srgbClr val="FF0000"/>
              </a:buClr>
              <a:buFont typeface="Trebuchet MS" pitchFamily="34" charset="0"/>
              <a:buChar char="×"/>
              <a:defRPr/>
            </a:pPr>
            <a:r>
              <a:rPr lang="tr-TR" b="0" dirty="0">
                <a:latin typeface="+mn-lt"/>
              </a:rPr>
              <a:t>Çok </a:t>
            </a:r>
            <a:r>
              <a:rPr lang="tr-TR" b="0" dirty="0" err="1">
                <a:solidFill>
                  <a:srgbClr val="FF0000"/>
                </a:solidFill>
                <a:latin typeface="+mn-lt"/>
              </a:rPr>
              <a:t>rijit</a:t>
            </a:r>
            <a:r>
              <a:rPr lang="tr-TR" b="0" dirty="0">
                <a:latin typeface="+mn-lt"/>
              </a:rPr>
              <a:t> ve </a:t>
            </a:r>
            <a:r>
              <a:rPr lang="tr-TR" b="0" dirty="0">
                <a:solidFill>
                  <a:srgbClr val="FF0000"/>
                </a:solidFill>
                <a:latin typeface="+mn-lt"/>
              </a:rPr>
              <a:t>rezistansı</a:t>
            </a:r>
            <a:r>
              <a:rPr lang="tr-TR" b="0" dirty="0">
                <a:latin typeface="+mn-lt"/>
              </a:rPr>
              <a:t> düşük postlardır.</a:t>
            </a:r>
          </a:p>
          <a:p>
            <a:pPr marL="457200" indent="-457200">
              <a:buClr>
                <a:srgbClr val="FF0000"/>
              </a:buClr>
              <a:buFont typeface="Trebuchet MS" pitchFamily="34" charset="0"/>
              <a:buChar char="×"/>
              <a:defRPr/>
            </a:pPr>
            <a:r>
              <a:rPr lang="tr-TR" b="0" dirty="0">
                <a:solidFill>
                  <a:srgbClr val="FF0000"/>
                </a:solidFill>
                <a:latin typeface="+mn-lt"/>
              </a:rPr>
              <a:t>Korozyona</a:t>
            </a:r>
            <a:r>
              <a:rPr lang="tr-TR" b="0" dirty="0">
                <a:latin typeface="+mn-lt"/>
              </a:rPr>
              <a:t> uğrayabilirler.</a:t>
            </a:r>
          </a:p>
          <a:p>
            <a:pPr marL="457200" indent="-457200">
              <a:buClr>
                <a:srgbClr val="FF0000"/>
              </a:buClr>
              <a:buFont typeface="Trebuchet MS" pitchFamily="34" charset="0"/>
              <a:buChar char="×"/>
              <a:defRPr/>
            </a:pPr>
            <a:r>
              <a:rPr lang="tr-TR" b="0" dirty="0">
                <a:latin typeface="+mn-lt"/>
              </a:rPr>
              <a:t>Nikel içeriği </a:t>
            </a:r>
            <a:r>
              <a:rPr lang="tr-TR" b="0" dirty="0">
                <a:solidFill>
                  <a:srgbClr val="FF0000"/>
                </a:solidFill>
                <a:latin typeface="+mn-lt"/>
              </a:rPr>
              <a:t>nikel </a:t>
            </a:r>
            <a:r>
              <a:rPr lang="tr-TR" b="0" dirty="0" err="1">
                <a:solidFill>
                  <a:srgbClr val="FF0000"/>
                </a:solidFill>
                <a:latin typeface="+mn-lt"/>
              </a:rPr>
              <a:t>allerjisine</a:t>
            </a:r>
            <a:r>
              <a:rPr lang="tr-TR" b="0" dirty="0">
                <a:solidFill>
                  <a:srgbClr val="FF0000"/>
                </a:solidFill>
                <a:latin typeface="+mn-lt"/>
              </a:rPr>
              <a:t> </a:t>
            </a:r>
            <a:r>
              <a:rPr lang="tr-TR" b="0" dirty="0">
                <a:latin typeface="+mn-lt"/>
              </a:rPr>
              <a:t>yol açabilir.</a:t>
            </a:r>
            <a:endParaRPr lang="tr-TR" b="0" dirty="0">
              <a:solidFill>
                <a:srgbClr val="0000FF"/>
              </a:solidFill>
              <a:latin typeface="+mn-lt"/>
            </a:endParaRPr>
          </a:p>
          <a:p>
            <a:pPr>
              <a:defRPr/>
            </a:pPr>
            <a:endParaRPr lang="tr-TR" dirty="0">
              <a:solidFill>
                <a:srgbClr val="0000FF"/>
              </a:solidFill>
            </a:endParaRPr>
          </a:p>
        </p:txBody>
      </p:sp>
      <p:sp>
        <p:nvSpPr>
          <p:cNvPr id="2" name="Dikdörtgen 1">
            <a:extLst>
              <a:ext uri="{FF2B5EF4-FFF2-40B4-BE49-F238E27FC236}">
                <a16:creationId xmlns:a16="http://schemas.microsoft.com/office/drawing/2014/main" id="{7AFBB759-F905-BC4B-ACE2-89AFE7882C4D}"/>
              </a:ext>
            </a:extLst>
          </p:cNvPr>
          <p:cNvSpPr/>
          <p:nvPr/>
        </p:nvSpPr>
        <p:spPr>
          <a:xfrm>
            <a:off x="179388" y="3573463"/>
            <a:ext cx="8713787" cy="2676525"/>
          </a:xfrm>
          <a:prstGeom prst="rect">
            <a:avLst/>
          </a:prstGeom>
        </p:spPr>
        <p:txBody>
          <a:bodyPr>
            <a:spAutoFit/>
          </a:bodyPr>
          <a:lstStyle/>
          <a:p>
            <a:pPr>
              <a:buClr>
                <a:srgbClr val="00B050"/>
              </a:buClr>
              <a:defRPr/>
            </a:pPr>
            <a:r>
              <a:rPr lang="tr-TR" dirty="0">
                <a:solidFill>
                  <a:srgbClr val="0000FF"/>
                </a:solidFill>
              </a:rPr>
              <a:t>   2. Seramik ve Zirkonyum Postlar</a:t>
            </a:r>
          </a:p>
          <a:p>
            <a:pPr marL="457200" indent="-457200">
              <a:buClr>
                <a:srgbClr val="00B050"/>
              </a:buClr>
              <a:buFont typeface="Wingdings" pitchFamily="2" charset="2"/>
              <a:buChar char="ü"/>
              <a:defRPr/>
            </a:pPr>
            <a:r>
              <a:rPr lang="tr-TR" b="0" dirty="0">
                <a:latin typeface="+mn-lt"/>
              </a:rPr>
              <a:t>Estetiktirler</a:t>
            </a:r>
          </a:p>
          <a:p>
            <a:pPr marL="457200" indent="-457200">
              <a:buClr>
                <a:srgbClr val="FF0000"/>
              </a:buClr>
              <a:buFont typeface="Trebuchet MS" pitchFamily="34" charset="0"/>
              <a:buChar char="×"/>
              <a:defRPr/>
            </a:pPr>
            <a:r>
              <a:rPr lang="tr-TR" b="0" dirty="0">
                <a:latin typeface="+mn-lt"/>
              </a:rPr>
              <a:t>Metal postlardan daha zayıftırlar (</a:t>
            </a:r>
            <a:r>
              <a:rPr lang="tr-TR" b="0" dirty="0">
                <a:solidFill>
                  <a:srgbClr val="FF0000"/>
                </a:solidFill>
                <a:latin typeface="+mn-lt"/>
              </a:rPr>
              <a:t>daha kalın post gerekir</a:t>
            </a:r>
            <a:r>
              <a:rPr lang="tr-TR" b="0" dirty="0">
                <a:latin typeface="+mn-lt"/>
              </a:rPr>
              <a:t>) </a:t>
            </a:r>
          </a:p>
          <a:p>
            <a:pPr marL="457200" indent="-457200">
              <a:buClr>
                <a:srgbClr val="FF0000"/>
              </a:buClr>
              <a:buFont typeface="Trebuchet MS" pitchFamily="34" charset="0"/>
              <a:buChar char="×"/>
              <a:defRPr/>
            </a:pPr>
            <a:r>
              <a:rPr lang="tr-TR" b="0" dirty="0">
                <a:latin typeface="+mn-lt"/>
              </a:rPr>
              <a:t>Asitle </a:t>
            </a:r>
            <a:r>
              <a:rPr lang="tr-TR" b="0" dirty="0" err="1">
                <a:latin typeface="+mn-lt"/>
              </a:rPr>
              <a:t>pürüzlendirilemedikleri</a:t>
            </a:r>
            <a:r>
              <a:rPr lang="tr-TR" b="0" dirty="0">
                <a:latin typeface="+mn-lt"/>
              </a:rPr>
              <a:t> için </a:t>
            </a:r>
            <a:r>
              <a:rPr lang="tr-TR" b="0" dirty="0" err="1">
                <a:latin typeface="+mn-lt"/>
              </a:rPr>
              <a:t>kompozite</a:t>
            </a:r>
            <a:r>
              <a:rPr lang="tr-TR" b="0" dirty="0">
                <a:latin typeface="+mn-lt"/>
              </a:rPr>
              <a:t> bağlanmaz (</a:t>
            </a:r>
            <a:r>
              <a:rPr lang="tr-TR" b="0" dirty="0">
                <a:solidFill>
                  <a:srgbClr val="FF0000"/>
                </a:solidFill>
                <a:latin typeface="+mn-lt"/>
              </a:rPr>
              <a:t>kor </a:t>
            </a:r>
            <a:r>
              <a:rPr lang="tr-TR" b="0" dirty="0" err="1">
                <a:solidFill>
                  <a:srgbClr val="FF0000"/>
                </a:solidFill>
                <a:latin typeface="+mn-lt"/>
              </a:rPr>
              <a:t>retansiyonu</a:t>
            </a:r>
            <a:r>
              <a:rPr lang="tr-TR" b="0" dirty="0">
                <a:solidFill>
                  <a:srgbClr val="FF0000"/>
                </a:solidFill>
                <a:latin typeface="+mn-lt"/>
              </a:rPr>
              <a:t> sorunlu</a:t>
            </a:r>
            <a:r>
              <a:rPr lang="tr-TR" b="0" dirty="0">
                <a:latin typeface="+mn-lt"/>
              </a:rPr>
              <a:t>).</a:t>
            </a:r>
          </a:p>
        </p:txBody>
      </p:sp>
      <p:sp>
        <p:nvSpPr>
          <p:cNvPr id="68612" name="Dikdörtgen 1">
            <a:extLst>
              <a:ext uri="{FF2B5EF4-FFF2-40B4-BE49-F238E27FC236}">
                <a16:creationId xmlns:a16="http://schemas.microsoft.com/office/drawing/2014/main" id="{A17CC08E-E218-8B4B-A391-34C9D3761897}"/>
              </a:ext>
            </a:extLst>
          </p:cNvPr>
          <p:cNvSpPr>
            <a:spLocks noChangeArrowheads="1"/>
          </p:cNvSpPr>
          <p:nvPr/>
        </p:nvSpPr>
        <p:spPr bwMode="auto">
          <a:xfrm>
            <a:off x="539750" y="404813"/>
            <a:ext cx="734536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defRPr>
            </a:lvl1pPr>
            <a:lvl2pPr marL="742950" indent="-285750">
              <a:defRPr sz="2800" b="1">
                <a:solidFill>
                  <a:schemeClr val="tx1"/>
                </a:solidFill>
                <a:latin typeface="Times New Roman" panose="02020603050405020304" pitchFamily="18" charset="0"/>
              </a:defRPr>
            </a:lvl2pPr>
            <a:lvl3pPr marL="1143000" indent="-228600">
              <a:defRPr sz="2800" b="1">
                <a:solidFill>
                  <a:schemeClr val="tx1"/>
                </a:solidFill>
                <a:latin typeface="Times New Roman" panose="02020603050405020304" pitchFamily="18" charset="0"/>
              </a:defRPr>
            </a:lvl3pPr>
            <a:lvl4pPr marL="1600200" indent="-228600">
              <a:defRPr sz="2800" b="1">
                <a:solidFill>
                  <a:schemeClr val="tx1"/>
                </a:solidFill>
                <a:latin typeface="Times New Roman" panose="02020603050405020304" pitchFamily="18" charset="0"/>
              </a:defRPr>
            </a:lvl4pPr>
            <a:lvl5pPr marL="2057400" indent="-22860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r>
              <a:rPr lang="tr-TR" altLang="tr-TR">
                <a:solidFill>
                  <a:srgbClr val="FF0000"/>
                </a:solidFill>
              </a:rPr>
              <a:t>MATERYALLERİNE GÖRE POSTLAR</a:t>
            </a:r>
          </a:p>
        </p:txBody>
      </p:sp>
    </p:spTree>
    <p:extLst>
      <p:ext uri="{BB962C8B-B14F-4D97-AF65-F5344CB8AC3E}">
        <p14:creationId xmlns:p14="http://schemas.microsoft.com/office/powerpoint/2010/main" val="6558209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Dikdörtgen 2">
            <a:extLst>
              <a:ext uri="{FF2B5EF4-FFF2-40B4-BE49-F238E27FC236}">
                <a16:creationId xmlns:a16="http://schemas.microsoft.com/office/drawing/2014/main" id="{331AF8C5-470A-C145-9142-65C0968C9CB4}"/>
              </a:ext>
            </a:extLst>
          </p:cNvPr>
          <p:cNvSpPr>
            <a:spLocks noChangeArrowheads="1"/>
          </p:cNvSpPr>
          <p:nvPr/>
        </p:nvSpPr>
        <p:spPr bwMode="auto">
          <a:xfrm>
            <a:off x="250825" y="855663"/>
            <a:ext cx="83534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tr-TR" dirty="0">
                <a:solidFill>
                  <a:srgbClr val="0000FF"/>
                </a:solidFill>
              </a:rPr>
              <a:t>3. Fiber Postlar</a:t>
            </a:r>
          </a:p>
          <a:p>
            <a:pPr marL="457200" indent="-457200">
              <a:buClr>
                <a:srgbClr val="00FF00"/>
              </a:buClr>
              <a:buFont typeface="Wingdings" pitchFamily="2" charset="2"/>
              <a:buChar char="ü"/>
              <a:defRPr/>
            </a:pPr>
            <a:r>
              <a:rPr lang="tr-TR" dirty="0"/>
              <a:t>Metal postlardan daha </a:t>
            </a:r>
            <a:r>
              <a:rPr lang="tr-TR" dirty="0" err="1">
                <a:solidFill>
                  <a:srgbClr val="00FF00"/>
                </a:solidFill>
              </a:rPr>
              <a:t>fleksible</a:t>
            </a:r>
            <a:r>
              <a:rPr lang="tr-TR" dirty="0"/>
              <a:t> ve </a:t>
            </a:r>
            <a:r>
              <a:rPr lang="tr-TR" dirty="0">
                <a:solidFill>
                  <a:srgbClr val="00FF00"/>
                </a:solidFill>
              </a:rPr>
              <a:t>estetik</a:t>
            </a:r>
            <a:r>
              <a:rPr lang="tr-TR" dirty="0"/>
              <a:t> </a:t>
            </a:r>
          </a:p>
          <a:p>
            <a:pPr marL="457200" indent="-457200">
              <a:buClr>
                <a:srgbClr val="00FF00"/>
              </a:buClr>
              <a:buFont typeface="Wingdings" pitchFamily="2" charset="2"/>
              <a:buChar char="ü"/>
              <a:defRPr/>
            </a:pPr>
            <a:r>
              <a:rPr lang="tr-TR" dirty="0" err="1"/>
              <a:t>Dentinin</a:t>
            </a:r>
            <a:r>
              <a:rPr lang="tr-TR" dirty="0"/>
              <a:t> elastik modülüne yakın bir </a:t>
            </a:r>
            <a:r>
              <a:rPr lang="tr-TR" dirty="0">
                <a:solidFill>
                  <a:srgbClr val="00FF00"/>
                </a:solidFill>
              </a:rPr>
              <a:t>esneklik</a:t>
            </a:r>
            <a:endParaRPr lang="tr-TR" dirty="0">
              <a:solidFill>
                <a:srgbClr val="0000FF"/>
              </a:solidFill>
            </a:endParaRPr>
          </a:p>
        </p:txBody>
      </p:sp>
      <p:pic>
        <p:nvPicPr>
          <p:cNvPr id="2" name="Picture 5" descr="C:\Documents and Settings\D\Desktop\Fiber-Post-23-100580-.jpg">
            <a:extLst>
              <a:ext uri="{FF2B5EF4-FFF2-40B4-BE49-F238E27FC236}">
                <a16:creationId xmlns:a16="http://schemas.microsoft.com/office/drawing/2014/main" id="{F5B9D08C-1E03-2A43-B0A7-E1298061C1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213" y="2259013"/>
            <a:ext cx="6291262"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6" name="Dikdörtgen 2">
            <a:extLst>
              <a:ext uri="{FF2B5EF4-FFF2-40B4-BE49-F238E27FC236}">
                <a16:creationId xmlns:a16="http://schemas.microsoft.com/office/drawing/2014/main" id="{C4D8694E-D2D5-B44C-9FB5-D74964596EBD}"/>
              </a:ext>
            </a:extLst>
          </p:cNvPr>
          <p:cNvSpPr>
            <a:spLocks noChangeArrowheads="1"/>
          </p:cNvSpPr>
          <p:nvPr/>
        </p:nvSpPr>
        <p:spPr bwMode="auto">
          <a:xfrm>
            <a:off x="107950" y="3789363"/>
            <a:ext cx="2592388"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800" b="1">
                <a:solidFill>
                  <a:schemeClr val="tx1"/>
                </a:solidFill>
                <a:latin typeface="Times New Roman" panose="02020603050405020304" pitchFamily="18" charset="0"/>
              </a:defRPr>
            </a:lvl1pPr>
            <a:lvl2pPr marL="742950" indent="-285750">
              <a:defRPr sz="2800" b="1">
                <a:solidFill>
                  <a:schemeClr val="tx1"/>
                </a:solidFill>
                <a:latin typeface="Times New Roman" panose="02020603050405020304" pitchFamily="18" charset="0"/>
              </a:defRPr>
            </a:lvl2pPr>
            <a:lvl3pPr marL="1143000" indent="-228600">
              <a:defRPr sz="2800" b="1">
                <a:solidFill>
                  <a:schemeClr val="tx1"/>
                </a:solidFill>
                <a:latin typeface="Times New Roman" panose="02020603050405020304" pitchFamily="18" charset="0"/>
              </a:defRPr>
            </a:lvl3pPr>
            <a:lvl4pPr marL="1600200" indent="-228600">
              <a:defRPr sz="2800" b="1">
                <a:solidFill>
                  <a:schemeClr val="tx1"/>
                </a:solidFill>
                <a:latin typeface="Times New Roman" panose="02020603050405020304" pitchFamily="18" charset="0"/>
              </a:defRPr>
            </a:lvl4pPr>
            <a:lvl5pPr marL="2057400" indent="-22860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a:buFont typeface="Arial" panose="020B0604020202020204" pitchFamily="34" charset="0"/>
              <a:buChar char="•"/>
            </a:pPr>
            <a:r>
              <a:rPr lang="tr-TR" altLang="tr-TR" b="0"/>
              <a:t>Karbon fiber</a:t>
            </a:r>
          </a:p>
          <a:p>
            <a:pPr>
              <a:buFont typeface="Arial" panose="020B0604020202020204" pitchFamily="34" charset="0"/>
              <a:buChar char="•"/>
            </a:pPr>
            <a:r>
              <a:rPr lang="tr-TR" altLang="tr-TR" b="0"/>
              <a:t>Kuartz fiber</a:t>
            </a:r>
          </a:p>
          <a:p>
            <a:pPr>
              <a:buFont typeface="Arial" panose="020B0604020202020204" pitchFamily="34" charset="0"/>
              <a:buChar char="•"/>
            </a:pPr>
            <a:r>
              <a:rPr lang="tr-TR" altLang="tr-TR" b="0"/>
              <a:t>Cam fiber</a:t>
            </a:r>
          </a:p>
          <a:p>
            <a:pPr>
              <a:buFont typeface="Arial" panose="020B0604020202020204" pitchFamily="34" charset="0"/>
              <a:buChar char="•"/>
            </a:pPr>
            <a:r>
              <a:rPr lang="tr-TR" altLang="tr-TR" b="0"/>
              <a:t>Silika fiber</a:t>
            </a:r>
            <a:endParaRPr lang="tr-TR" altLang="tr-TR"/>
          </a:p>
        </p:txBody>
      </p:sp>
    </p:spTree>
    <p:extLst>
      <p:ext uri="{BB962C8B-B14F-4D97-AF65-F5344CB8AC3E}">
        <p14:creationId xmlns:p14="http://schemas.microsoft.com/office/powerpoint/2010/main" val="34733867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424FF89-628C-B14C-9909-603E97F978ED}"/>
              </a:ext>
            </a:extLst>
          </p:cNvPr>
          <p:cNvSpPr/>
          <p:nvPr/>
        </p:nvSpPr>
        <p:spPr>
          <a:xfrm>
            <a:off x="323850" y="1557338"/>
            <a:ext cx="8496300" cy="4524375"/>
          </a:xfrm>
          <a:prstGeom prst="rect">
            <a:avLst/>
          </a:prstGeom>
        </p:spPr>
        <p:txBody>
          <a:bodyPr>
            <a:spAutoFit/>
          </a:bodyPr>
          <a:lstStyle/>
          <a:p>
            <a:pPr marL="457200" indent="-457200">
              <a:buClr>
                <a:srgbClr val="00FF00"/>
              </a:buClr>
              <a:buFont typeface="Wingdings" pitchFamily="2" charset="2"/>
              <a:buChar char="ü"/>
              <a:defRPr/>
            </a:pPr>
            <a:r>
              <a:rPr lang="tr-TR" sz="3200" b="0" dirty="0" err="1">
                <a:latin typeface="+mn-lt"/>
              </a:rPr>
              <a:t>Rezin</a:t>
            </a:r>
            <a:r>
              <a:rPr lang="tr-TR" sz="3200" b="0" dirty="0">
                <a:latin typeface="+mn-lt"/>
              </a:rPr>
              <a:t> </a:t>
            </a:r>
            <a:r>
              <a:rPr lang="tr-TR" sz="3200" b="0" dirty="0" err="1">
                <a:latin typeface="+mn-lt"/>
              </a:rPr>
              <a:t>simanlarla</a:t>
            </a:r>
            <a:r>
              <a:rPr lang="tr-TR" sz="3200" b="0" dirty="0">
                <a:latin typeface="+mn-lt"/>
              </a:rPr>
              <a:t> yapıştırıldığında kuvvetler köke daha eşit dağıtılmakta ve </a:t>
            </a:r>
            <a:r>
              <a:rPr lang="tr-TR" sz="3200" b="0" dirty="0">
                <a:solidFill>
                  <a:srgbClr val="00FF00"/>
                </a:solidFill>
                <a:latin typeface="+mn-lt"/>
              </a:rPr>
              <a:t>daha az kök kırığı </a:t>
            </a:r>
            <a:r>
              <a:rPr lang="tr-TR" sz="3200" b="0" dirty="0">
                <a:latin typeface="+mn-lt"/>
              </a:rPr>
              <a:t>olmaktadır.</a:t>
            </a:r>
          </a:p>
          <a:p>
            <a:pPr marL="457200" indent="-457200">
              <a:buClr>
                <a:srgbClr val="00FF00"/>
              </a:buClr>
              <a:buFont typeface="Wingdings" pitchFamily="2" charset="2"/>
              <a:buChar char="ü"/>
              <a:defRPr/>
            </a:pPr>
            <a:r>
              <a:rPr lang="tr-TR" sz="3200" b="0" dirty="0">
                <a:latin typeface="+mn-lt"/>
              </a:rPr>
              <a:t>Metal içermedikleri için </a:t>
            </a:r>
            <a:r>
              <a:rPr lang="tr-TR" sz="3200" b="0" dirty="0">
                <a:solidFill>
                  <a:srgbClr val="00FF00"/>
                </a:solidFill>
                <a:latin typeface="+mn-lt"/>
              </a:rPr>
              <a:t>metal alerjisine </a:t>
            </a:r>
            <a:r>
              <a:rPr lang="tr-TR" sz="3200" b="0" dirty="0">
                <a:latin typeface="+mn-lt"/>
              </a:rPr>
              <a:t>ya da </a:t>
            </a:r>
            <a:r>
              <a:rPr lang="tr-TR" sz="3200" b="0" dirty="0">
                <a:solidFill>
                  <a:srgbClr val="00FF00"/>
                </a:solidFill>
                <a:latin typeface="+mn-lt"/>
              </a:rPr>
              <a:t>oksitlenmeye</a:t>
            </a:r>
            <a:r>
              <a:rPr lang="tr-TR" sz="3200" b="0" dirty="0">
                <a:latin typeface="+mn-lt"/>
              </a:rPr>
              <a:t> neden olmazlar.</a:t>
            </a:r>
          </a:p>
          <a:p>
            <a:pPr marL="457200" indent="-457200">
              <a:buClr>
                <a:srgbClr val="00FF00"/>
              </a:buClr>
              <a:buFont typeface="Wingdings" pitchFamily="2" charset="2"/>
              <a:buChar char="ü"/>
              <a:defRPr/>
            </a:pPr>
            <a:endParaRPr lang="tr-TR" sz="3200" b="0" dirty="0">
              <a:latin typeface="+mn-lt"/>
            </a:endParaRPr>
          </a:p>
          <a:p>
            <a:pPr marL="457200" indent="-457200">
              <a:buClr>
                <a:srgbClr val="FF0000"/>
              </a:buClr>
              <a:buFont typeface="Trebuchet MS" pitchFamily="34" charset="0"/>
              <a:buChar char="×"/>
              <a:defRPr/>
            </a:pPr>
            <a:r>
              <a:rPr lang="tr-TR" sz="3200" b="0" dirty="0">
                <a:latin typeface="+mn-lt"/>
              </a:rPr>
              <a:t>Fiziksel dayanıklılığı döküm metal post-kor’ </a:t>
            </a:r>
            <a:r>
              <a:rPr lang="tr-TR" sz="3200" b="0" dirty="0" err="1">
                <a:latin typeface="+mn-lt"/>
              </a:rPr>
              <a:t>larınkinden</a:t>
            </a:r>
            <a:r>
              <a:rPr lang="tr-TR" sz="3200" b="0" dirty="0">
                <a:latin typeface="+mn-lt"/>
              </a:rPr>
              <a:t> </a:t>
            </a:r>
            <a:r>
              <a:rPr lang="tr-TR" sz="3200" b="0" dirty="0">
                <a:solidFill>
                  <a:srgbClr val="FF0000"/>
                </a:solidFill>
                <a:latin typeface="+mn-lt"/>
              </a:rPr>
              <a:t>çok daha düşüktür</a:t>
            </a:r>
          </a:p>
          <a:p>
            <a:pPr>
              <a:buClr>
                <a:srgbClr val="00FF00"/>
              </a:buClr>
              <a:defRPr/>
            </a:pPr>
            <a:endParaRPr lang="tr-TR" sz="3200" b="0" dirty="0">
              <a:latin typeface="+mn-lt"/>
            </a:endParaRPr>
          </a:p>
        </p:txBody>
      </p:sp>
    </p:spTree>
    <p:extLst>
      <p:ext uri="{BB962C8B-B14F-4D97-AF65-F5344CB8AC3E}">
        <p14:creationId xmlns:p14="http://schemas.microsoft.com/office/powerpoint/2010/main" val="32186614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1D57572-60FE-B442-A396-7C255B0A03BB}"/>
              </a:ext>
            </a:extLst>
          </p:cNvPr>
          <p:cNvSpPr/>
          <p:nvPr/>
        </p:nvSpPr>
        <p:spPr>
          <a:xfrm>
            <a:off x="250825" y="404813"/>
            <a:ext cx="8785225" cy="522287"/>
          </a:xfrm>
          <a:prstGeom prst="rect">
            <a:avLst/>
          </a:prstGeom>
        </p:spPr>
        <p:txBody>
          <a:bodyPr>
            <a:spAutoFit/>
          </a:bodyPr>
          <a:lstStyle/>
          <a:p>
            <a:pPr>
              <a:defRPr/>
            </a:pPr>
            <a:r>
              <a:rPr lang="tr-TR" b="0" dirty="0" err="1">
                <a:latin typeface="+mn-lt"/>
              </a:rPr>
              <a:t>Radyografta</a:t>
            </a:r>
            <a:r>
              <a:rPr lang="tr-TR" b="0" dirty="0">
                <a:latin typeface="+mn-lt"/>
              </a:rPr>
              <a:t> genellikle </a:t>
            </a:r>
            <a:r>
              <a:rPr lang="tr-TR" b="0" dirty="0" err="1">
                <a:solidFill>
                  <a:srgbClr val="FF0000"/>
                </a:solidFill>
                <a:latin typeface="+mn-lt"/>
              </a:rPr>
              <a:t>radyolusent</a:t>
            </a:r>
            <a:r>
              <a:rPr lang="tr-TR" b="0" dirty="0">
                <a:latin typeface="+mn-lt"/>
              </a:rPr>
              <a:t> görüntü verirler.</a:t>
            </a:r>
          </a:p>
        </p:txBody>
      </p:sp>
      <p:pic>
        <p:nvPicPr>
          <p:cNvPr id="71683" name="Picture 2">
            <a:extLst>
              <a:ext uri="{FF2B5EF4-FFF2-40B4-BE49-F238E27FC236}">
                <a16:creationId xmlns:a16="http://schemas.microsoft.com/office/drawing/2014/main" id="{0800399E-7F95-6846-93FC-3E0742B7A5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0999"/>
          <a:stretch>
            <a:fillRect/>
          </a:stretch>
        </p:blipFill>
        <p:spPr bwMode="auto">
          <a:xfrm>
            <a:off x="1403350" y="938213"/>
            <a:ext cx="3736975" cy="570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684" name="Metin kutusu 2">
            <a:extLst>
              <a:ext uri="{FF2B5EF4-FFF2-40B4-BE49-F238E27FC236}">
                <a16:creationId xmlns:a16="http://schemas.microsoft.com/office/drawing/2014/main" id="{C5DE7C77-F3FE-F345-87F6-DDCDEA94CC42}"/>
              </a:ext>
            </a:extLst>
          </p:cNvPr>
          <p:cNvSpPr txBox="1">
            <a:spLocks noChangeArrowheads="1"/>
          </p:cNvSpPr>
          <p:nvPr/>
        </p:nvSpPr>
        <p:spPr bwMode="auto">
          <a:xfrm>
            <a:off x="1547813" y="1052513"/>
            <a:ext cx="28797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defRPr>
            </a:lvl1pPr>
            <a:lvl2pPr marL="742950" indent="-285750">
              <a:defRPr sz="2800" b="1">
                <a:solidFill>
                  <a:schemeClr val="tx1"/>
                </a:solidFill>
                <a:latin typeface="Times New Roman" panose="02020603050405020304" pitchFamily="18" charset="0"/>
              </a:defRPr>
            </a:lvl2pPr>
            <a:lvl3pPr marL="1143000" indent="-228600">
              <a:defRPr sz="2800" b="1">
                <a:solidFill>
                  <a:schemeClr val="tx1"/>
                </a:solidFill>
                <a:latin typeface="Times New Roman" panose="02020603050405020304" pitchFamily="18" charset="0"/>
              </a:defRPr>
            </a:lvl3pPr>
            <a:lvl4pPr marL="1600200" indent="-228600">
              <a:defRPr sz="2800" b="1">
                <a:solidFill>
                  <a:schemeClr val="tx1"/>
                </a:solidFill>
                <a:latin typeface="Times New Roman" panose="02020603050405020304" pitchFamily="18" charset="0"/>
              </a:defRPr>
            </a:lvl4pPr>
            <a:lvl5pPr marL="2057400" indent="-22860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r>
              <a:rPr lang="tr-TR" altLang="tr-TR" sz="2400" b="0">
                <a:solidFill>
                  <a:srgbClr val="FF0000"/>
                </a:solidFill>
              </a:rPr>
              <a:t>Cam fiber post</a:t>
            </a:r>
          </a:p>
        </p:txBody>
      </p:sp>
    </p:spTree>
    <p:extLst>
      <p:ext uri="{BB962C8B-B14F-4D97-AF65-F5344CB8AC3E}">
        <p14:creationId xmlns:p14="http://schemas.microsoft.com/office/powerpoint/2010/main" val="6191240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7B5D189-9200-F946-A8B6-BF87C0E9784F}"/>
              </a:ext>
            </a:extLst>
          </p:cNvPr>
          <p:cNvSpPr/>
          <p:nvPr/>
        </p:nvSpPr>
        <p:spPr>
          <a:xfrm>
            <a:off x="287337" y="1851458"/>
            <a:ext cx="8569325" cy="3970337"/>
          </a:xfrm>
          <a:prstGeom prst="rect">
            <a:avLst/>
          </a:prstGeom>
        </p:spPr>
        <p:txBody>
          <a:bodyPr>
            <a:spAutoFit/>
          </a:bodyPr>
          <a:lstStyle/>
          <a:p>
            <a:pPr>
              <a:defRPr/>
            </a:pPr>
            <a:r>
              <a:rPr lang="tr-TR" dirty="0">
                <a:solidFill>
                  <a:srgbClr val="0000FF"/>
                </a:solidFill>
              </a:rPr>
              <a:t>4. Titanyum Postlar</a:t>
            </a:r>
          </a:p>
          <a:p>
            <a:pPr marL="457200" indent="-457200">
              <a:buClr>
                <a:srgbClr val="00FF00"/>
              </a:buClr>
              <a:buFont typeface="Wingdings" pitchFamily="2" charset="2"/>
              <a:buChar char="ü"/>
              <a:defRPr/>
            </a:pPr>
            <a:r>
              <a:rPr lang="tr-TR" b="0" dirty="0">
                <a:latin typeface="+mn-lt"/>
              </a:rPr>
              <a:t>En az </a:t>
            </a:r>
            <a:r>
              <a:rPr lang="tr-TR" b="0" dirty="0">
                <a:solidFill>
                  <a:srgbClr val="00FF00"/>
                </a:solidFill>
                <a:latin typeface="+mn-lt"/>
              </a:rPr>
              <a:t>korozyona</a:t>
            </a:r>
            <a:r>
              <a:rPr lang="tr-TR" b="0" dirty="0">
                <a:latin typeface="+mn-lt"/>
              </a:rPr>
              <a:t> uğrayan ve </a:t>
            </a:r>
            <a:r>
              <a:rPr lang="tr-TR" b="0" dirty="0">
                <a:solidFill>
                  <a:srgbClr val="00FF00"/>
                </a:solidFill>
                <a:latin typeface="+mn-lt"/>
              </a:rPr>
              <a:t>biyolojik uyumluluğu </a:t>
            </a:r>
            <a:r>
              <a:rPr lang="tr-TR" b="0" dirty="0">
                <a:latin typeface="+mn-lt"/>
              </a:rPr>
              <a:t>çok iyi olan bir materyaldir. </a:t>
            </a:r>
          </a:p>
          <a:p>
            <a:pPr marL="457200" indent="-457200">
              <a:buClr>
                <a:srgbClr val="FF0000"/>
              </a:buClr>
              <a:buFont typeface="Trebuchet MS" pitchFamily="34" charset="0"/>
              <a:buChar char="×"/>
              <a:defRPr/>
            </a:pPr>
            <a:r>
              <a:rPr lang="tr-TR" b="0" dirty="0" err="1">
                <a:latin typeface="+mn-lt"/>
              </a:rPr>
              <a:t>Fraktür</a:t>
            </a:r>
            <a:r>
              <a:rPr lang="tr-TR" b="0" dirty="0">
                <a:latin typeface="+mn-lt"/>
              </a:rPr>
              <a:t> direnci düşük olduğu için </a:t>
            </a:r>
            <a:r>
              <a:rPr lang="tr-TR" b="0" dirty="0">
                <a:solidFill>
                  <a:srgbClr val="FF0000"/>
                </a:solidFill>
                <a:latin typeface="+mn-lt"/>
              </a:rPr>
              <a:t>ince kanallarda </a:t>
            </a:r>
            <a:r>
              <a:rPr lang="tr-TR" b="0" dirty="0">
                <a:latin typeface="+mn-lt"/>
              </a:rPr>
              <a:t>kullanılamazlar. </a:t>
            </a:r>
          </a:p>
          <a:p>
            <a:pPr marL="457200" indent="-457200">
              <a:buClr>
                <a:srgbClr val="FF0000"/>
              </a:buClr>
              <a:buFont typeface="Trebuchet MS" pitchFamily="34" charset="0"/>
              <a:buChar char="×"/>
              <a:defRPr/>
            </a:pPr>
            <a:r>
              <a:rPr lang="tr-TR" b="0" dirty="0">
                <a:latin typeface="+mn-lt"/>
              </a:rPr>
              <a:t>Sökülmeleri gerektiğinde çelik postlara göre daha </a:t>
            </a:r>
            <a:r>
              <a:rPr lang="tr-TR" b="0" dirty="0">
                <a:solidFill>
                  <a:srgbClr val="FF0000"/>
                </a:solidFill>
                <a:latin typeface="+mn-lt"/>
              </a:rPr>
              <a:t>kolay kırılırlar</a:t>
            </a:r>
            <a:r>
              <a:rPr lang="tr-TR" b="0" dirty="0">
                <a:latin typeface="+mn-lt"/>
              </a:rPr>
              <a:t>. </a:t>
            </a:r>
          </a:p>
          <a:p>
            <a:pPr marL="457200" indent="-457200">
              <a:buClr>
                <a:srgbClr val="FF0000"/>
              </a:buClr>
              <a:buFont typeface="Trebuchet MS" pitchFamily="34" charset="0"/>
              <a:buChar char="×"/>
              <a:defRPr/>
            </a:pPr>
            <a:r>
              <a:rPr lang="tr-TR" b="0" dirty="0" err="1">
                <a:latin typeface="+mn-lt"/>
              </a:rPr>
              <a:t>Radyografta</a:t>
            </a:r>
            <a:r>
              <a:rPr lang="tr-TR" b="0" dirty="0">
                <a:latin typeface="+mn-lt"/>
              </a:rPr>
              <a:t> </a:t>
            </a:r>
            <a:r>
              <a:rPr lang="tr-TR" b="0" dirty="0" err="1">
                <a:latin typeface="+mn-lt"/>
              </a:rPr>
              <a:t>densitesi</a:t>
            </a:r>
            <a:r>
              <a:rPr lang="tr-TR" b="0" dirty="0">
                <a:latin typeface="+mn-lt"/>
              </a:rPr>
              <a:t> guta </a:t>
            </a:r>
            <a:r>
              <a:rPr lang="tr-TR" b="0" dirty="0" err="1">
                <a:latin typeface="+mn-lt"/>
              </a:rPr>
              <a:t>perkanın</a:t>
            </a:r>
            <a:r>
              <a:rPr lang="tr-TR" b="0" dirty="0">
                <a:latin typeface="+mn-lt"/>
              </a:rPr>
              <a:t> ve </a:t>
            </a:r>
            <a:r>
              <a:rPr lang="tr-TR" b="0" dirty="0" err="1">
                <a:latin typeface="+mn-lt"/>
              </a:rPr>
              <a:t>sealerin</a:t>
            </a:r>
            <a:r>
              <a:rPr lang="tr-TR" b="0" dirty="0">
                <a:latin typeface="+mn-lt"/>
              </a:rPr>
              <a:t> </a:t>
            </a:r>
            <a:r>
              <a:rPr lang="tr-TR" b="0" dirty="0" err="1">
                <a:latin typeface="+mn-lt"/>
              </a:rPr>
              <a:t>densitesine</a:t>
            </a:r>
            <a:r>
              <a:rPr lang="tr-TR" b="0" dirty="0">
                <a:latin typeface="+mn-lt"/>
              </a:rPr>
              <a:t> yakındır. </a:t>
            </a:r>
          </a:p>
        </p:txBody>
      </p:sp>
    </p:spTree>
    <p:extLst>
      <p:ext uri="{BB962C8B-B14F-4D97-AF65-F5344CB8AC3E}">
        <p14:creationId xmlns:p14="http://schemas.microsoft.com/office/powerpoint/2010/main" val="21767984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a:extLst>
              <a:ext uri="{FF2B5EF4-FFF2-40B4-BE49-F238E27FC236}">
                <a16:creationId xmlns:a16="http://schemas.microsoft.com/office/drawing/2014/main" id="{E29E95E2-5717-8945-9FD9-BB9E448FD6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2913" y="-4763"/>
            <a:ext cx="4857750" cy="6840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31" name="Picture 2">
            <a:extLst>
              <a:ext uri="{FF2B5EF4-FFF2-40B4-BE49-F238E27FC236}">
                <a16:creationId xmlns:a16="http://schemas.microsoft.com/office/drawing/2014/main" id="{6BA5A722-5ABE-C342-8F85-F264078889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2809" t="-169" r="32809" b="169"/>
          <a:stretch>
            <a:fillRect/>
          </a:stretch>
        </p:blipFill>
        <p:spPr bwMode="auto">
          <a:xfrm>
            <a:off x="611188" y="149225"/>
            <a:ext cx="3284537" cy="653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Düz Ok Bağlayıcısı 5">
            <a:extLst>
              <a:ext uri="{FF2B5EF4-FFF2-40B4-BE49-F238E27FC236}">
                <a16:creationId xmlns:a16="http://schemas.microsoft.com/office/drawing/2014/main" id="{417C38E4-53A0-B34B-823E-F08431AFEE6B}"/>
              </a:ext>
            </a:extLst>
          </p:cNvPr>
          <p:cNvCxnSpPr/>
          <p:nvPr/>
        </p:nvCxnSpPr>
        <p:spPr>
          <a:xfrm flipH="1">
            <a:off x="6188075" y="2781300"/>
            <a:ext cx="1223963" cy="574675"/>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3733" name="Metin kutusu 6">
            <a:extLst>
              <a:ext uri="{FF2B5EF4-FFF2-40B4-BE49-F238E27FC236}">
                <a16:creationId xmlns:a16="http://schemas.microsoft.com/office/drawing/2014/main" id="{FE987714-D73B-2C4B-B025-B17F6442985B}"/>
              </a:ext>
            </a:extLst>
          </p:cNvPr>
          <p:cNvSpPr txBox="1">
            <a:spLocks noChangeArrowheads="1"/>
          </p:cNvSpPr>
          <p:nvPr/>
        </p:nvSpPr>
        <p:spPr bwMode="auto">
          <a:xfrm>
            <a:off x="7412038" y="2544763"/>
            <a:ext cx="10477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defRPr>
            </a:lvl1pPr>
            <a:lvl2pPr marL="742950" indent="-285750">
              <a:defRPr sz="2800" b="1">
                <a:solidFill>
                  <a:schemeClr val="tx1"/>
                </a:solidFill>
                <a:latin typeface="Times New Roman" panose="02020603050405020304" pitchFamily="18" charset="0"/>
              </a:defRPr>
            </a:lvl2pPr>
            <a:lvl3pPr marL="1143000" indent="-228600">
              <a:defRPr sz="2800" b="1">
                <a:solidFill>
                  <a:schemeClr val="tx1"/>
                </a:solidFill>
                <a:latin typeface="Times New Roman" panose="02020603050405020304" pitchFamily="18" charset="0"/>
              </a:defRPr>
            </a:lvl3pPr>
            <a:lvl4pPr marL="1600200" indent="-228600">
              <a:defRPr sz="2800" b="1">
                <a:solidFill>
                  <a:schemeClr val="tx1"/>
                </a:solidFill>
                <a:latin typeface="Times New Roman" panose="02020603050405020304" pitchFamily="18" charset="0"/>
              </a:defRPr>
            </a:lvl4pPr>
            <a:lvl5pPr marL="2057400" indent="-22860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r>
              <a:rPr lang="tr-TR" altLang="tr-TR">
                <a:solidFill>
                  <a:srgbClr val="FF0000"/>
                </a:solidFill>
              </a:rPr>
              <a:t>Kırık</a:t>
            </a:r>
          </a:p>
        </p:txBody>
      </p:sp>
    </p:spTree>
    <p:extLst>
      <p:ext uri="{BB962C8B-B14F-4D97-AF65-F5344CB8AC3E}">
        <p14:creationId xmlns:p14="http://schemas.microsoft.com/office/powerpoint/2010/main" val="41477324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Dikdörtgen 1">
            <a:extLst>
              <a:ext uri="{FF2B5EF4-FFF2-40B4-BE49-F238E27FC236}">
                <a16:creationId xmlns:a16="http://schemas.microsoft.com/office/drawing/2014/main" id="{0BA8C2B7-8230-874D-81F8-6A8A8DDA4538}"/>
              </a:ext>
            </a:extLst>
          </p:cNvPr>
          <p:cNvSpPr>
            <a:spLocks noChangeArrowheads="1"/>
          </p:cNvSpPr>
          <p:nvPr/>
        </p:nvSpPr>
        <p:spPr bwMode="auto">
          <a:xfrm>
            <a:off x="539750" y="549275"/>
            <a:ext cx="79200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defRPr>
            </a:lvl1pPr>
            <a:lvl2pPr marL="742950" indent="-285750">
              <a:defRPr sz="2800" b="1">
                <a:solidFill>
                  <a:schemeClr val="tx1"/>
                </a:solidFill>
                <a:latin typeface="Times New Roman" panose="02020603050405020304" pitchFamily="18" charset="0"/>
              </a:defRPr>
            </a:lvl2pPr>
            <a:lvl3pPr marL="1143000" indent="-228600">
              <a:defRPr sz="2800" b="1">
                <a:solidFill>
                  <a:schemeClr val="tx1"/>
                </a:solidFill>
                <a:latin typeface="Times New Roman" panose="02020603050405020304" pitchFamily="18" charset="0"/>
              </a:defRPr>
            </a:lvl3pPr>
            <a:lvl4pPr marL="1600200" indent="-228600">
              <a:defRPr sz="2800" b="1">
                <a:solidFill>
                  <a:schemeClr val="tx1"/>
                </a:solidFill>
                <a:latin typeface="Times New Roman" panose="02020603050405020304" pitchFamily="18" charset="0"/>
              </a:defRPr>
            </a:lvl4pPr>
            <a:lvl5pPr marL="2057400" indent="-22860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r>
              <a:rPr lang="tr-TR" altLang="tr-TR" sz="3200">
                <a:solidFill>
                  <a:srgbClr val="FF0000"/>
                </a:solidFill>
              </a:rPr>
              <a:t>KLİNİKSEL İŞLEMLER </a:t>
            </a:r>
          </a:p>
        </p:txBody>
      </p:sp>
      <p:sp>
        <p:nvSpPr>
          <p:cNvPr id="3" name="Dikdörtgen 2">
            <a:extLst>
              <a:ext uri="{FF2B5EF4-FFF2-40B4-BE49-F238E27FC236}">
                <a16:creationId xmlns:a16="http://schemas.microsoft.com/office/drawing/2014/main" id="{A3BB095D-D81D-E040-A2E3-78D2E12086F6}"/>
              </a:ext>
            </a:extLst>
          </p:cNvPr>
          <p:cNvSpPr/>
          <p:nvPr/>
        </p:nvSpPr>
        <p:spPr>
          <a:xfrm>
            <a:off x="1403350" y="2090738"/>
            <a:ext cx="6697663" cy="2062162"/>
          </a:xfrm>
          <a:prstGeom prst="rect">
            <a:avLst/>
          </a:prstGeom>
        </p:spPr>
        <p:txBody>
          <a:bodyPr>
            <a:spAutoFit/>
          </a:bodyPr>
          <a:lstStyle/>
          <a:p>
            <a:pPr marL="457200" indent="-457200">
              <a:buClr>
                <a:srgbClr val="FF0000"/>
              </a:buClr>
              <a:buFont typeface="Wingdings" pitchFamily="2" charset="2"/>
              <a:buChar char="ü"/>
              <a:defRPr/>
            </a:pPr>
            <a:r>
              <a:rPr lang="tr-TR" sz="3200" b="0" dirty="0">
                <a:solidFill>
                  <a:srgbClr val="0000FF"/>
                </a:solidFill>
                <a:latin typeface="+mn-lt"/>
              </a:rPr>
              <a:t>Eski kanal dolgusunun çıkarılması</a:t>
            </a:r>
          </a:p>
          <a:p>
            <a:pPr marL="457200" indent="-457200">
              <a:buClr>
                <a:srgbClr val="FF0000"/>
              </a:buClr>
              <a:buFont typeface="Wingdings" pitchFamily="2" charset="2"/>
              <a:buChar char="ü"/>
              <a:defRPr/>
            </a:pPr>
            <a:r>
              <a:rPr lang="tr-TR" sz="3200" b="0" dirty="0">
                <a:solidFill>
                  <a:srgbClr val="0000FF"/>
                </a:solidFill>
                <a:latin typeface="+mn-lt"/>
              </a:rPr>
              <a:t>Kök kanalının genişletilmesi</a:t>
            </a:r>
          </a:p>
          <a:p>
            <a:pPr marL="457200" indent="-457200">
              <a:buClr>
                <a:srgbClr val="FF0000"/>
              </a:buClr>
              <a:buFont typeface="Wingdings" pitchFamily="2" charset="2"/>
              <a:buChar char="ü"/>
              <a:defRPr/>
            </a:pPr>
            <a:r>
              <a:rPr lang="tr-TR" sz="3200" b="0" dirty="0" err="1">
                <a:solidFill>
                  <a:srgbClr val="0000FF"/>
                </a:solidFill>
                <a:latin typeface="+mn-lt"/>
              </a:rPr>
              <a:t>Kronal</a:t>
            </a:r>
            <a:r>
              <a:rPr lang="tr-TR" sz="3200" b="0" dirty="0">
                <a:solidFill>
                  <a:srgbClr val="0000FF"/>
                </a:solidFill>
                <a:latin typeface="+mn-lt"/>
              </a:rPr>
              <a:t> kısmın hazırlanması</a:t>
            </a:r>
          </a:p>
        </p:txBody>
      </p:sp>
    </p:spTree>
    <p:extLst>
      <p:ext uri="{BB962C8B-B14F-4D97-AF65-F5344CB8AC3E}">
        <p14:creationId xmlns:p14="http://schemas.microsoft.com/office/powerpoint/2010/main" val="36031082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064FC486-8473-1B42-94DB-C83D4A670732}"/>
              </a:ext>
            </a:extLst>
          </p:cNvPr>
          <p:cNvSpPr/>
          <p:nvPr/>
        </p:nvSpPr>
        <p:spPr>
          <a:xfrm>
            <a:off x="395288" y="1125538"/>
            <a:ext cx="8280400" cy="2554287"/>
          </a:xfrm>
          <a:prstGeom prst="rect">
            <a:avLst/>
          </a:prstGeom>
        </p:spPr>
        <p:txBody>
          <a:bodyPr>
            <a:spAutoFit/>
          </a:bodyPr>
          <a:lstStyle/>
          <a:p>
            <a:pPr>
              <a:defRPr/>
            </a:pPr>
            <a:r>
              <a:rPr lang="tr-TR" sz="3200" b="0" dirty="0">
                <a:latin typeface="+mn-lt"/>
              </a:rPr>
              <a:t>Guta </a:t>
            </a:r>
            <a:r>
              <a:rPr lang="tr-TR" sz="3200" b="0" dirty="0" err="1">
                <a:latin typeface="+mn-lt"/>
              </a:rPr>
              <a:t>perkanın</a:t>
            </a:r>
            <a:r>
              <a:rPr lang="tr-TR" sz="3200" b="0" dirty="0">
                <a:latin typeface="+mn-lt"/>
              </a:rPr>
              <a:t> çıkarılmasında farklı yöntemler </a:t>
            </a:r>
            <a:r>
              <a:rPr lang="tr-TR" sz="3200" b="0" dirty="0">
                <a:solidFill>
                  <a:srgbClr val="FF0000"/>
                </a:solidFill>
                <a:latin typeface="+mn-lt"/>
              </a:rPr>
              <a:t>tek başına </a:t>
            </a:r>
            <a:r>
              <a:rPr lang="tr-TR" sz="3200" b="0" dirty="0">
                <a:latin typeface="+mn-lt"/>
              </a:rPr>
              <a:t>ya da </a:t>
            </a:r>
            <a:r>
              <a:rPr lang="tr-TR" sz="3200" b="0" dirty="0">
                <a:solidFill>
                  <a:srgbClr val="FF0000"/>
                </a:solidFill>
                <a:latin typeface="+mn-lt"/>
              </a:rPr>
              <a:t>kombine kullanılır</a:t>
            </a:r>
            <a:r>
              <a:rPr lang="tr-TR" sz="3200" b="0" dirty="0">
                <a:latin typeface="+mn-lt"/>
              </a:rPr>
              <a:t>; fakat genelde en kolay ve en etkili metot </a:t>
            </a:r>
            <a:r>
              <a:rPr lang="tr-TR" sz="3200" b="0" dirty="0">
                <a:solidFill>
                  <a:srgbClr val="FF0000"/>
                </a:solidFill>
                <a:latin typeface="+mn-lt"/>
              </a:rPr>
              <a:t>dönen aletlerle</a:t>
            </a:r>
            <a:r>
              <a:rPr lang="tr-TR" sz="3200" b="0" dirty="0">
                <a:latin typeface="+mn-lt"/>
              </a:rPr>
              <a:t> uzaklaştırmadır.</a:t>
            </a:r>
          </a:p>
        </p:txBody>
      </p:sp>
      <p:sp>
        <p:nvSpPr>
          <p:cNvPr id="75779" name="Dikdörtgen 2">
            <a:extLst>
              <a:ext uri="{FF2B5EF4-FFF2-40B4-BE49-F238E27FC236}">
                <a16:creationId xmlns:a16="http://schemas.microsoft.com/office/drawing/2014/main" id="{5EA488F8-83DF-2A41-8951-BD8B7A256CE9}"/>
              </a:ext>
            </a:extLst>
          </p:cNvPr>
          <p:cNvSpPr>
            <a:spLocks noChangeArrowheads="1"/>
          </p:cNvSpPr>
          <p:nvPr/>
        </p:nvSpPr>
        <p:spPr bwMode="auto">
          <a:xfrm>
            <a:off x="827088" y="476250"/>
            <a:ext cx="74898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defRPr>
            </a:lvl1pPr>
            <a:lvl2pPr marL="742950" indent="-285750">
              <a:defRPr sz="2800" b="1">
                <a:solidFill>
                  <a:schemeClr val="tx1"/>
                </a:solidFill>
                <a:latin typeface="Times New Roman" panose="02020603050405020304" pitchFamily="18" charset="0"/>
              </a:defRPr>
            </a:lvl2pPr>
            <a:lvl3pPr marL="1143000" indent="-228600">
              <a:defRPr sz="2800" b="1">
                <a:solidFill>
                  <a:schemeClr val="tx1"/>
                </a:solidFill>
                <a:latin typeface="Times New Roman" panose="02020603050405020304" pitchFamily="18" charset="0"/>
              </a:defRPr>
            </a:lvl3pPr>
            <a:lvl4pPr marL="1600200" indent="-228600">
              <a:defRPr sz="2800" b="1">
                <a:solidFill>
                  <a:schemeClr val="tx1"/>
                </a:solidFill>
                <a:latin typeface="Times New Roman" panose="02020603050405020304" pitchFamily="18" charset="0"/>
              </a:defRPr>
            </a:lvl4pPr>
            <a:lvl5pPr marL="2057400" indent="-22860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a:buClr>
                <a:srgbClr val="FF0000"/>
              </a:buClr>
            </a:pPr>
            <a:r>
              <a:rPr lang="tr-TR" altLang="tr-TR" b="0">
                <a:solidFill>
                  <a:srgbClr val="0000FF"/>
                </a:solidFill>
              </a:rPr>
              <a:t>Eski kanal dolgusunun çıkarılması</a:t>
            </a:r>
          </a:p>
        </p:txBody>
      </p:sp>
      <p:sp>
        <p:nvSpPr>
          <p:cNvPr id="4" name="Dikdörtgen 3">
            <a:extLst>
              <a:ext uri="{FF2B5EF4-FFF2-40B4-BE49-F238E27FC236}">
                <a16:creationId xmlns:a16="http://schemas.microsoft.com/office/drawing/2014/main" id="{B42868EB-70ED-454B-A320-47C8BE4C1B4F}"/>
              </a:ext>
            </a:extLst>
          </p:cNvPr>
          <p:cNvSpPr/>
          <p:nvPr/>
        </p:nvSpPr>
        <p:spPr>
          <a:xfrm>
            <a:off x="395288" y="4286250"/>
            <a:ext cx="4821237" cy="1077913"/>
          </a:xfrm>
          <a:prstGeom prst="rect">
            <a:avLst/>
          </a:prstGeom>
        </p:spPr>
        <p:txBody>
          <a:bodyPr>
            <a:spAutoFit/>
          </a:bodyPr>
          <a:lstStyle/>
          <a:p>
            <a:pPr marL="457200" indent="-457200">
              <a:buClr>
                <a:srgbClr val="FF0000"/>
              </a:buClr>
              <a:buFont typeface="Wingdings" pitchFamily="2" charset="2"/>
              <a:buChar char="ü"/>
              <a:defRPr/>
            </a:pPr>
            <a:r>
              <a:rPr lang="tr-TR" sz="3200" b="0" dirty="0">
                <a:solidFill>
                  <a:srgbClr val="00FF00"/>
                </a:solidFill>
                <a:latin typeface="+mn-lt"/>
              </a:rPr>
              <a:t>Fiziksel Yöntem </a:t>
            </a:r>
          </a:p>
          <a:p>
            <a:pPr marL="457200" indent="-457200">
              <a:buClr>
                <a:srgbClr val="FF0000"/>
              </a:buClr>
              <a:buFont typeface="Wingdings" pitchFamily="2" charset="2"/>
              <a:buChar char="ü"/>
              <a:defRPr/>
            </a:pPr>
            <a:r>
              <a:rPr lang="tr-TR" sz="3200" b="0" dirty="0">
                <a:solidFill>
                  <a:srgbClr val="00FF00"/>
                </a:solidFill>
                <a:latin typeface="+mn-lt"/>
              </a:rPr>
              <a:t>Kimyasal Yöntem</a:t>
            </a:r>
          </a:p>
        </p:txBody>
      </p:sp>
      <p:pic>
        <p:nvPicPr>
          <p:cNvPr id="75781" name="Picture 4">
            <a:extLst>
              <a:ext uri="{FF2B5EF4-FFF2-40B4-BE49-F238E27FC236}">
                <a16:creationId xmlns:a16="http://schemas.microsoft.com/office/drawing/2014/main" id="{DCDF625A-C7E9-7542-9869-B8D0567310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6100" y="3509963"/>
            <a:ext cx="4787900" cy="331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0545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5" descr="scan0016">
            <a:extLst>
              <a:ext uri="{FF2B5EF4-FFF2-40B4-BE49-F238E27FC236}">
                <a16:creationId xmlns:a16="http://schemas.microsoft.com/office/drawing/2014/main" id="{4B8731DB-CB4E-D247-B104-18CEB61DEA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812" t="5249" b="3749"/>
          <a:stretch>
            <a:fillRect/>
          </a:stretch>
        </p:blipFill>
        <p:spPr bwMode="auto">
          <a:xfrm>
            <a:off x="0" y="1844675"/>
            <a:ext cx="9131300" cy="2982913"/>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6803" name="Metin kutusu 6">
            <a:extLst>
              <a:ext uri="{FF2B5EF4-FFF2-40B4-BE49-F238E27FC236}">
                <a16:creationId xmlns:a16="http://schemas.microsoft.com/office/drawing/2014/main" id="{A692E23D-D927-7545-8957-7582CD49E868}"/>
              </a:ext>
            </a:extLst>
          </p:cNvPr>
          <p:cNvSpPr txBox="1">
            <a:spLocks noChangeArrowheads="1"/>
          </p:cNvSpPr>
          <p:nvPr/>
        </p:nvSpPr>
        <p:spPr bwMode="auto">
          <a:xfrm>
            <a:off x="468313" y="620713"/>
            <a:ext cx="8280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defRPr>
            </a:lvl1pPr>
            <a:lvl2pPr marL="742950" indent="-285750">
              <a:defRPr sz="2800" b="1">
                <a:solidFill>
                  <a:schemeClr val="tx1"/>
                </a:solidFill>
                <a:latin typeface="Times New Roman" panose="02020603050405020304" pitchFamily="18" charset="0"/>
              </a:defRPr>
            </a:lvl2pPr>
            <a:lvl3pPr marL="1143000" indent="-228600">
              <a:defRPr sz="2800" b="1">
                <a:solidFill>
                  <a:schemeClr val="tx1"/>
                </a:solidFill>
                <a:latin typeface="Times New Roman" panose="02020603050405020304" pitchFamily="18" charset="0"/>
              </a:defRPr>
            </a:lvl3pPr>
            <a:lvl4pPr marL="1600200" indent="-228600">
              <a:defRPr sz="2800" b="1">
                <a:solidFill>
                  <a:schemeClr val="tx1"/>
                </a:solidFill>
                <a:latin typeface="Times New Roman" panose="02020603050405020304" pitchFamily="18" charset="0"/>
              </a:defRPr>
            </a:lvl4pPr>
            <a:lvl5pPr marL="2057400" indent="-22860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r>
              <a:rPr lang="tr-TR" altLang="tr-TR"/>
              <a:t>Post boşluğu hazırlanması </a:t>
            </a:r>
          </a:p>
        </p:txBody>
      </p:sp>
    </p:spTree>
    <p:extLst>
      <p:ext uri="{BB962C8B-B14F-4D97-AF65-F5344CB8AC3E}">
        <p14:creationId xmlns:p14="http://schemas.microsoft.com/office/powerpoint/2010/main" val="9449599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3">
            <a:extLst>
              <a:ext uri="{FF2B5EF4-FFF2-40B4-BE49-F238E27FC236}">
                <a16:creationId xmlns:a16="http://schemas.microsoft.com/office/drawing/2014/main" id="{B702ACD6-F6D7-674B-BF38-8B419EDC575E}"/>
              </a:ext>
            </a:extLst>
          </p:cNvPr>
          <p:cNvSpPr>
            <a:spLocks noGrp="1" noChangeArrowheads="1"/>
          </p:cNvSpPr>
          <p:nvPr>
            <p:ph type="body" sz="half" idx="1"/>
          </p:nvPr>
        </p:nvSpPr>
        <p:spPr>
          <a:xfrm>
            <a:off x="468313" y="1981200"/>
            <a:ext cx="5094287" cy="4114800"/>
          </a:xfrm>
        </p:spPr>
        <p:txBody>
          <a:bodyPr/>
          <a:lstStyle/>
          <a:p>
            <a:pPr eaLnBrk="1" hangingPunct="1">
              <a:lnSpc>
                <a:spcPct val="130000"/>
              </a:lnSpc>
            </a:pPr>
            <a:r>
              <a:rPr lang="tr-TR" altLang="tr-TR" sz="2800">
                <a:latin typeface="Times New Roman" panose="02020603050405020304" pitchFamily="18" charset="0"/>
              </a:rPr>
              <a:t>Apikalde en az 4 mm kanal dolgusu bulunmalıdır</a:t>
            </a:r>
          </a:p>
          <a:p>
            <a:pPr eaLnBrk="1" hangingPunct="1">
              <a:lnSpc>
                <a:spcPct val="130000"/>
              </a:lnSpc>
            </a:pPr>
            <a:r>
              <a:rPr lang="tr-TR" altLang="tr-TR" sz="2800">
                <a:latin typeface="Times New Roman" panose="02020603050405020304" pitchFamily="18" charset="0"/>
              </a:rPr>
              <a:t>Post uzunluğu; (ortalama </a:t>
            </a:r>
            <a:r>
              <a:rPr lang="tr-TR" altLang="tr-TR" sz="2800">
                <a:solidFill>
                  <a:srgbClr val="FF0000"/>
                </a:solidFill>
                <a:latin typeface="Times New Roman" panose="02020603050405020304" pitchFamily="18" charset="0"/>
              </a:rPr>
              <a:t>8 mm</a:t>
            </a:r>
            <a:r>
              <a:rPr lang="tr-TR" altLang="tr-TR" sz="2800">
                <a:latin typeface="Times New Roman" panose="02020603050405020304" pitchFamily="18" charset="0"/>
              </a:rPr>
              <a:t>)</a:t>
            </a:r>
          </a:p>
          <a:p>
            <a:pPr eaLnBrk="1" hangingPunct="1">
              <a:lnSpc>
                <a:spcPct val="130000"/>
              </a:lnSpc>
              <a:buFontTx/>
              <a:buNone/>
            </a:pPr>
            <a:r>
              <a:rPr lang="tr-TR" altLang="tr-TR" sz="2800">
                <a:latin typeface="Times New Roman" panose="02020603050405020304" pitchFamily="18" charset="0"/>
              </a:rPr>
              <a:t>-kanalın 2\3’ü kadar olmalıdır.</a:t>
            </a:r>
          </a:p>
          <a:p>
            <a:pPr eaLnBrk="1" hangingPunct="1">
              <a:lnSpc>
                <a:spcPct val="130000"/>
              </a:lnSpc>
              <a:buFontTx/>
              <a:buNone/>
            </a:pPr>
            <a:endParaRPr lang="tr-TR" altLang="tr-TR" sz="2800">
              <a:latin typeface="Times New Roman" panose="02020603050405020304" pitchFamily="18" charset="0"/>
            </a:endParaRPr>
          </a:p>
        </p:txBody>
      </p:sp>
      <p:pic>
        <p:nvPicPr>
          <p:cNvPr id="77827" name="Picture 5" descr="postboyu">
            <a:extLst>
              <a:ext uri="{FF2B5EF4-FFF2-40B4-BE49-F238E27FC236}">
                <a16:creationId xmlns:a16="http://schemas.microsoft.com/office/drawing/2014/main" id="{AC0AFF55-78E7-8445-852F-F66945ADCF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1752600"/>
            <a:ext cx="334645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8" name="Dikdörtgen 1">
            <a:extLst>
              <a:ext uri="{FF2B5EF4-FFF2-40B4-BE49-F238E27FC236}">
                <a16:creationId xmlns:a16="http://schemas.microsoft.com/office/drawing/2014/main" id="{812A3D4C-0979-9D4D-9593-E01AD0689B97}"/>
              </a:ext>
            </a:extLst>
          </p:cNvPr>
          <p:cNvSpPr>
            <a:spLocks noChangeArrowheads="1"/>
          </p:cNvSpPr>
          <p:nvPr/>
        </p:nvSpPr>
        <p:spPr bwMode="auto">
          <a:xfrm>
            <a:off x="684213" y="549275"/>
            <a:ext cx="54641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defRPr>
            </a:lvl1pPr>
            <a:lvl2pPr marL="742950" indent="-285750">
              <a:defRPr sz="2800" b="1">
                <a:solidFill>
                  <a:schemeClr val="tx1"/>
                </a:solidFill>
                <a:latin typeface="Times New Roman" panose="02020603050405020304" pitchFamily="18" charset="0"/>
              </a:defRPr>
            </a:lvl2pPr>
            <a:lvl3pPr marL="1143000" indent="-228600">
              <a:defRPr sz="2800" b="1">
                <a:solidFill>
                  <a:schemeClr val="tx1"/>
                </a:solidFill>
                <a:latin typeface="Times New Roman" panose="02020603050405020304" pitchFamily="18" charset="0"/>
              </a:defRPr>
            </a:lvl3pPr>
            <a:lvl4pPr marL="1600200" indent="-228600">
              <a:defRPr sz="2800" b="1">
                <a:solidFill>
                  <a:schemeClr val="tx1"/>
                </a:solidFill>
                <a:latin typeface="Times New Roman" panose="02020603050405020304" pitchFamily="18" charset="0"/>
              </a:defRPr>
            </a:lvl4pPr>
            <a:lvl5pPr marL="2057400" indent="-22860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a:buClr>
                <a:srgbClr val="FF0000"/>
              </a:buClr>
            </a:pPr>
            <a:r>
              <a:rPr lang="tr-TR" altLang="tr-TR" b="0">
                <a:solidFill>
                  <a:srgbClr val="0000FF"/>
                </a:solidFill>
              </a:rPr>
              <a:t>Kök kanalının genişletilmesi</a:t>
            </a:r>
          </a:p>
        </p:txBody>
      </p:sp>
    </p:spTree>
    <p:extLst>
      <p:ext uri="{BB962C8B-B14F-4D97-AF65-F5344CB8AC3E}">
        <p14:creationId xmlns:p14="http://schemas.microsoft.com/office/powerpoint/2010/main" val="10333471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3">
            <a:extLst>
              <a:ext uri="{FF2B5EF4-FFF2-40B4-BE49-F238E27FC236}">
                <a16:creationId xmlns:a16="http://schemas.microsoft.com/office/drawing/2014/main" id="{C27AEB04-4193-5245-91AB-5B554F27C1A6}"/>
              </a:ext>
            </a:extLst>
          </p:cNvPr>
          <p:cNvSpPr>
            <a:spLocks noGrp="1" noChangeArrowheads="1"/>
          </p:cNvSpPr>
          <p:nvPr>
            <p:ph type="body" sz="half" idx="1"/>
          </p:nvPr>
        </p:nvSpPr>
        <p:spPr>
          <a:xfrm>
            <a:off x="685800" y="1981200"/>
            <a:ext cx="3886200" cy="4114800"/>
          </a:xfrm>
        </p:spPr>
        <p:txBody>
          <a:bodyPr/>
          <a:lstStyle/>
          <a:p>
            <a:pPr eaLnBrk="1" hangingPunct="1">
              <a:lnSpc>
                <a:spcPct val="130000"/>
              </a:lnSpc>
            </a:pPr>
            <a:r>
              <a:rPr lang="tr-TR" altLang="tr-TR" sz="2800">
                <a:latin typeface="Times New Roman" panose="02020603050405020304" pitchFamily="18" charset="0"/>
              </a:rPr>
              <a:t>Postun çapı koronalde kök çapının </a:t>
            </a:r>
            <a:r>
              <a:rPr lang="tr-TR" altLang="tr-TR" sz="2800">
                <a:solidFill>
                  <a:srgbClr val="FF0000"/>
                </a:solidFill>
                <a:latin typeface="Times New Roman" panose="02020603050405020304" pitchFamily="18" charset="0"/>
              </a:rPr>
              <a:t>1\3’</a:t>
            </a:r>
            <a:r>
              <a:rPr lang="tr-TR" altLang="tr-TR" sz="2800">
                <a:latin typeface="Times New Roman" panose="02020603050405020304" pitchFamily="18" charset="0"/>
              </a:rPr>
              <a:t>ünü geçmemeli</a:t>
            </a:r>
          </a:p>
          <a:p>
            <a:pPr eaLnBrk="1" hangingPunct="1">
              <a:lnSpc>
                <a:spcPct val="130000"/>
              </a:lnSpc>
            </a:pPr>
            <a:r>
              <a:rPr lang="tr-TR" altLang="tr-TR" sz="2800">
                <a:latin typeface="Times New Roman" panose="02020603050405020304" pitchFamily="18" charset="0"/>
              </a:rPr>
              <a:t>Orta üçlüde ise;min </a:t>
            </a:r>
            <a:r>
              <a:rPr lang="tr-TR" altLang="tr-TR" sz="2800">
                <a:solidFill>
                  <a:srgbClr val="FF0000"/>
                </a:solidFill>
                <a:latin typeface="Times New Roman" panose="02020603050405020304" pitchFamily="18" charset="0"/>
              </a:rPr>
              <a:t>1mm</a:t>
            </a:r>
            <a:r>
              <a:rPr lang="tr-TR" altLang="tr-TR" sz="2800">
                <a:latin typeface="Times New Roman" panose="02020603050405020304" pitchFamily="18" charset="0"/>
              </a:rPr>
              <a:t> diş yapısı bulunmalıdır.</a:t>
            </a:r>
          </a:p>
          <a:p>
            <a:pPr eaLnBrk="1" hangingPunct="1">
              <a:lnSpc>
                <a:spcPct val="130000"/>
              </a:lnSpc>
            </a:pPr>
            <a:endParaRPr lang="tr-TR" altLang="tr-TR" sz="2800">
              <a:latin typeface="Times New Roman" panose="02020603050405020304" pitchFamily="18" charset="0"/>
            </a:endParaRPr>
          </a:p>
        </p:txBody>
      </p:sp>
      <p:pic>
        <p:nvPicPr>
          <p:cNvPr id="78851" name="Picture 6" descr="dentinka">
            <a:extLst>
              <a:ext uri="{FF2B5EF4-FFF2-40B4-BE49-F238E27FC236}">
                <a16:creationId xmlns:a16="http://schemas.microsoft.com/office/drawing/2014/main" id="{0DC77F35-5F61-2F44-9D18-27D6A21FF66A}"/>
              </a:ext>
            </a:extLst>
          </p:cNvPr>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4648200" y="1993900"/>
            <a:ext cx="4267200" cy="3692525"/>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609234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4">
            <a:extLst>
              <a:ext uri="{FF2B5EF4-FFF2-40B4-BE49-F238E27FC236}">
                <a16:creationId xmlns:a16="http://schemas.microsoft.com/office/drawing/2014/main" id="{4552A8CA-947B-6E44-B320-E197B2220E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04813"/>
            <a:ext cx="5102225" cy="616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9875" name="Picture 5">
            <a:extLst>
              <a:ext uri="{FF2B5EF4-FFF2-40B4-BE49-F238E27FC236}">
                <a16:creationId xmlns:a16="http://schemas.microsoft.com/office/drawing/2014/main" id="{981B5B11-5110-C642-BA96-56955E5B26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2225" y="1906588"/>
            <a:ext cx="4067175" cy="2373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77874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a:extLst>
              <a:ext uri="{FF2B5EF4-FFF2-40B4-BE49-F238E27FC236}">
                <a16:creationId xmlns:a16="http://schemas.microsoft.com/office/drawing/2014/main" id="{758B292F-A912-0345-817E-2098B904E7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138" y="304800"/>
            <a:ext cx="2895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899" name="Picture 3">
            <a:extLst>
              <a:ext uri="{FF2B5EF4-FFF2-40B4-BE49-F238E27FC236}">
                <a16:creationId xmlns:a16="http://schemas.microsoft.com/office/drawing/2014/main" id="{7DA7D1E2-C6C6-C046-A2E9-F780D11F68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2300" y="304800"/>
            <a:ext cx="28194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0" name="Picture 4">
            <a:extLst>
              <a:ext uri="{FF2B5EF4-FFF2-40B4-BE49-F238E27FC236}">
                <a16:creationId xmlns:a16="http://schemas.microsoft.com/office/drawing/2014/main" id="{F7830B43-2ED9-AF45-B498-9985939F1B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5363" y="381000"/>
            <a:ext cx="2873375"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Metin kutusu 7">
            <a:extLst>
              <a:ext uri="{FF2B5EF4-FFF2-40B4-BE49-F238E27FC236}">
                <a16:creationId xmlns:a16="http://schemas.microsoft.com/office/drawing/2014/main" id="{3CAC869B-4CCC-EB47-B28E-0EE78D3A6EC5}"/>
              </a:ext>
            </a:extLst>
          </p:cNvPr>
          <p:cNvSpPr txBox="1"/>
          <p:nvPr/>
        </p:nvSpPr>
        <p:spPr>
          <a:xfrm>
            <a:off x="211138" y="5445125"/>
            <a:ext cx="2895600" cy="584200"/>
          </a:xfrm>
          <a:prstGeom prst="rect">
            <a:avLst/>
          </a:prstGeom>
          <a:noFill/>
        </p:spPr>
        <p:txBody>
          <a:bodyPr>
            <a:spAutoFit/>
          </a:bodyPr>
          <a:lstStyle/>
          <a:p>
            <a:pPr>
              <a:defRPr/>
            </a:pPr>
            <a:r>
              <a:rPr lang="tr-TR" sz="1600" b="0" dirty="0">
                <a:latin typeface="+mn-lt"/>
              </a:rPr>
              <a:t>Uygun </a:t>
            </a:r>
            <a:r>
              <a:rPr lang="tr-TR" sz="1600" b="0" dirty="0" err="1">
                <a:latin typeface="+mn-lt"/>
              </a:rPr>
              <a:t>dentin</a:t>
            </a:r>
            <a:r>
              <a:rPr lang="tr-TR" sz="1600" b="0" dirty="0">
                <a:latin typeface="+mn-lt"/>
              </a:rPr>
              <a:t> kalınlığı ve post çapı</a:t>
            </a:r>
          </a:p>
        </p:txBody>
      </p:sp>
      <p:sp>
        <p:nvSpPr>
          <p:cNvPr id="9" name="Metin kutusu 8">
            <a:extLst>
              <a:ext uri="{FF2B5EF4-FFF2-40B4-BE49-F238E27FC236}">
                <a16:creationId xmlns:a16="http://schemas.microsoft.com/office/drawing/2014/main" id="{528972A2-FC7F-DA46-9A7F-57C668D5F9E9}"/>
              </a:ext>
            </a:extLst>
          </p:cNvPr>
          <p:cNvSpPr txBox="1"/>
          <p:nvPr/>
        </p:nvSpPr>
        <p:spPr>
          <a:xfrm>
            <a:off x="3162300" y="5540375"/>
            <a:ext cx="2819400" cy="584200"/>
          </a:xfrm>
          <a:prstGeom prst="rect">
            <a:avLst/>
          </a:prstGeom>
          <a:noFill/>
        </p:spPr>
        <p:txBody>
          <a:bodyPr>
            <a:spAutoFit/>
          </a:bodyPr>
          <a:lstStyle/>
          <a:p>
            <a:pPr>
              <a:defRPr/>
            </a:pPr>
            <a:r>
              <a:rPr lang="tr-TR" sz="1600" b="0" dirty="0">
                <a:latin typeface="+mn-lt"/>
              </a:rPr>
              <a:t>Yetersiz post çapı </a:t>
            </a:r>
          </a:p>
          <a:p>
            <a:pPr>
              <a:defRPr/>
            </a:pPr>
            <a:r>
              <a:rPr lang="tr-TR" sz="1600" b="0" dirty="0">
                <a:latin typeface="+mn-lt"/>
              </a:rPr>
              <a:t>postta deformasyon/kırık</a:t>
            </a:r>
          </a:p>
        </p:txBody>
      </p:sp>
      <p:sp>
        <p:nvSpPr>
          <p:cNvPr id="10" name="Metin kutusu 9">
            <a:extLst>
              <a:ext uri="{FF2B5EF4-FFF2-40B4-BE49-F238E27FC236}">
                <a16:creationId xmlns:a16="http://schemas.microsoft.com/office/drawing/2014/main" id="{0A3E92FF-EFFF-CA48-8FF6-C2671ED69793}"/>
              </a:ext>
            </a:extLst>
          </p:cNvPr>
          <p:cNvSpPr txBox="1"/>
          <p:nvPr/>
        </p:nvSpPr>
        <p:spPr>
          <a:xfrm>
            <a:off x="6075363" y="5483225"/>
            <a:ext cx="2895600" cy="584200"/>
          </a:xfrm>
          <a:prstGeom prst="rect">
            <a:avLst/>
          </a:prstGeom>
          <a:noFill/>
        </p:spPr>
        <p:txBody>
          <a:bodyPr>
            <a:spAutoFit/>
          </a:bodyPr>
          <a:lstStyle/>
          <a:p>
            <a:pPr>
              <a:defRPr/>
            </a:pPr>
            <a:r>
              <a:rPr lang="tr-TR" sz="1600" b="0" dirty="0">
                <a:latin typeface="+mn-lt"/>
              </a:rPr>
              <a:t>Yetersiz </a:t>
            </a:r>
            <a:r>
              <a:rPr lang="tr-TR" sz="1600" b="0" dirty="0" err="1">
                <a:latin typeface="+mn-lt"/>
              </a:rPr>
              <a:t>dentin</a:t>
            </a:r>
            <a:r>
              <a:rPr lang="tr-TR" sz="1600" b="0" dirty="0">
                <a:latin typeface="+mn-lt"/>
              </a:rPr>
              <a:t> kalınlığı</a:t>
            </a:r>
          </a:p>
          <a:p>
            <a:pPr>
              <a:defRPr/>
            </a:pPr>
            <a:r>
              <a:rPr lang="tr-TR" sz="1600" b="0" dirty="0">
                <a:latin typeface="+mn-lt"/>
              </a:rPr>
              <a:t>Dişte kırık</a:t>
            </a:r>
          </a:p>
        </p:txBody>
      </p:sp>
    </p:spTree>
    <p:extLst>
      <p:ext uri="{BB962C8B-B14F-4D97-AF65-F5344CB8AC3E}">
        <p14:creationId xmlns:p14="http://schemas.microsoft.com/office/powerpoint/2010/main" val="19936949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a:extLst>
              <a:ext uri="{FF2B5EF4-FFF2-40B4-BE49-F238E27FC236}">
                <a16:creationId xmlns:a16="http://schemas.microsoft.com/office/drawing/2014/main" id="{AA5FBEA9-08F1-5042-B901-7F9D454DC00C}"/>
              </a:ext>
            </a:extLst>
          </p:cNvPr>
          <p:cNvSpPr/>
          <p:nvPr/>
        </p:nvSpPr>
        <p:spPr>
          <a:xfrm>
            <a:off x="323850" y="1062038"/>
            <a:ext cx="4968875" cy="4524375"/>
          </a:xfrm>
          <a:prstGeom prst="rect">
            <a:avLst/>
          </a:prstGeom>
        </p:spPr>
        <p:txBody>
          <a:bodyPr>
            <a:spAutoFit/>
          </a:bodyPr>
          <a:lstStyle/>
          <a:p>
            <a:pPr>
              <a:defRPr/>
            </a:pPr>
            <a:r>
              <a:rPr lang="tr-TR" sz="3200" b="0" dirty="0">
                <a:latin typeface="+mn-lt"/>
              </a:rPr>
              <a:t>En yaygın kullanılan simanlar; </a:t>
            </a:r>
          </a:p>
          <a:p>
            <a:pPr>
              <a:defRPr/>
            </a:pPr>
            <a:endParaRPr lang="tr-TR" sz="3200" b="0" dirty="0">
              <a:latin typeface="+mn-lt"/>
            </a:endParaRPr>
          </a:p>
          <a:p>
            <a:pPr marL="457200" indent="-457200">
              <a:buClr>
                <a:srgbClr val="00FF00"/>
              </a:buClr>
              <a:buFont typeface="Wingdings" pitchFamily="2" charset="2"/>
              <a:buChar char="ü"/>
              <a:defRPr/>
            </a:pPr>
            <a:r>
              <a:rPr lang="tr-TR" sz="3200" b="0" dirty="0">
                <a:latin typeface="+mn-lt"/>
              </a:rPr>
              <a:t>Çinko fosfat </a:t>
            </a:r>
          </a:p>
          <a:p>
            <a:pPr marL="457200" indent="-457200">
              <a:buClr>
                <a:srgbClr val="00FF00"/>
              </a:buClr>
              <a:buFont typeface="Wingdings" pitchFamily="2" charset="2"/>
              <a:buChar char="ü"/>
              <a:defRPr/>
            </a:pPr>
            <a:r>
              <a:rPr lang="tr-TR" sz="3200" b="0" dirty="0" err="1">
                <a:latin typeface="+mn-lt"/>
              </a:rPr>
              <a:t>Polikarboksilat</a:t>
            </a:r>
            <a:r>
              <a:rPr lang="tr-TR" sz="3200" b="0" dirty="0">
                <a:latin typeface="+mn-lt"/>
              </a:rPr>
              <a:t> siman </a:t>
            </a:r>
          </a:p>
          <a:p>
            <a:pPr marL="457200" indent="-457200">
              <a:buClr>
                <a:srgbClr val="00FF00"/>
              </a:buClr>
              <a:buFont typeface="Wingdings" pitchFamily="2" charset="2"/>
              <a:buChar char="ü"/>
              <a:defRPr/>
            </a:pPr>
            <a:r>
              <a:rPr lang="tr-TR" sz="3200" b="0" dirty="0">
                <a:latin typeface="+mn-lt"/>
              </a:rPr>
              <a:t>Cam </a:t>
            </a:r>
            <a:r>
              <a:rPr lang="tr-TR" sz="3200" b="0" dirty="0" err="1">
                <a:latin typeface="+mn-lt"/>
              </a:rPr>
              <a:t>iyonomer</a:t>
            </a:r>
            <a:endParaRPr lang="tr-TR" sz="3200" b="0" dirty="0">
              <a:latin typeface="+mn-lt"/>
            </a:endParaRPr>
          </a:p>
          <a:p>
            <a:pPr marL="457200" indent="-457200">
              <a:buClr>
                <a:srgbClr val="00FF00"/>
              </a:buClr>
              <a:buFont typeface="Wingdings" pitchFamily="2" charset="2"/>
              <a:buChar char="ü"/>
              <a:defRPr/>
            </a:pPr>
            <a:r>
              <a:rPr lang="tr-TR" sz="3200" b="0" dirty="0" err="1">
                <a:latin typeface="+mn-lt"/>
              </a:rPr>
              <a:t>Rezin</a:t>
            </a:r>
            <a:r>
              <a:rPr lang="tr-TR" sz="3200" b="0" dirty="0">
                <a:latin typeface="+mn-lt"/>
              </a:rPr>
              <a:t> </a:t>
            </a:r>
            <a:r>
              <a:rPr lang="tr-TR" sz="3200" b="0" dirty="0" err="1">
                <a:latin typeface="+mn-lt"/>
              </a:rPr>
              <a:t>modifiye</a:t>
            </a:r>
            <a:r>
              <a:rPr lang="tr-TR" sz="3200" b="0" dirty="0">
                <a:latin typeface="+mn-lt"/>
              </a:rPr>
              <a:t> cam </a:t>
            </a:r>
            <a:r>
              <a:rPr lang="tr-TR" sz="3200" b="0" dirty="0" err="1">
                <a:latin typeface="+mn-lt"/>
              </a:rPr>
              <a:t>iyonomer</a:t>
            </a:r>
            <a:endParaRPr lang="tr-TR" sz="3200" b="0" dirty="0">
              <a:latin typeface="+mn-lt"/>
            </a:endParaRPr>
          </a:p>
          <a:p>
            <a:pPr marL="457200" indent="-457200">
              <a:buClr>
                <a:srgbClr val="00FF00"/>
              </a:buClr>
              <a:buFont typeface="Wingdings" pitchFamily="2" charset="2"/>
              <a:buChar char="ü"/>
              <a:defRPr/>
            </a:pPr>
            <a:r>
              <a:rPr lang="tr-TR" sz="3200" b="0" dirty="0" err="1">
                <a:latin typeface="+mn-lt"/>
              </a:rPr>
              <a:t>Rezin</a:t>
            </a:r>
            <a:r>
              <a:rPr lang="tr-TR" sz="3200" b="0" dirty="0">
                <a:latin typeface="+mn-lt"/>
              </a:rPr>
              <a:t> simanlar</a:t>
            </a:r>
          </a:p>
        </p:txBody>
      </p:sp>
      <p:sp>
        <p:nvSpPr>
          <p:cNvPr id="6" name="Dikdörtgen 5">
            <a:extLst>
              <a:ext uri="{FF2B5EF4-FFF2-40B4-BE49-F238E27FC236}">
                <a16:creationId xmlns:a16="http://schemas.microsoft.com/office/drawing/2014/main" id="{292DDECF-4BA7-8144-B151-371C3C126C12}"/>
              </a:ext>
            </a:extLst>
          </p:cNvPr>
          <p:cNvSpPr/>
          <p:nvPr/>
        </p:nvSpPr>
        <p:spPr>
          <a:xfrm>
            <a:off x="539750" y="476250"/>
            <a:ext cx="4230688" cy="585788"/>
          </a:xfrm>
          <a:prstGeom prst="rect">
            <a:avLst/>
          </a:prstGeom>
        </p:spPr>
        <p:txBody>
          <a:bodyPr wrap="none">
            <a:spAutoFit/>
          </a:bodyPr>
          <a:lstStyle/>
          <a:p>
            <a:pPr>
              <a:defRPr/>
            </a:pPr>
            <a:r>
              <a:rPr lang="tr-TR" sz="3200" dirty="0">
                <a:solidFill>
                  <a:srgbClr val="FF0000"/>
                </a:solidFill>
                <a:latin typeface="+mn-lt"/>
              </a:rPr>
              <a:t>POST SİMANTASYONU</a:t>
            </a:r>
          </a:p>
        </p:txBody>
      </p:sp>
      <p:graphicFrame>
        <p:nvGraphicFramePr>
          <p:cNvPr id="81924" name="Nesne 6">
            <a:extLst>
              <a:ext uri="{FF2B5EF4-FFF2-40B4-BE49-F238E27FC236}">
                <a16:creationId xmlns:a16="http://schemas.microsoft.com/office/drawing/2014/main" id="{EE2A877B-253D-A743-9058-8AB869C5794A}"/>
              </a:ext>
            </a:extLst>
          </p:cNvPr>
          <p:cNvGraphicFramePr>
            <a:graphicFrameLocks noChangeAspect="1"/>
          </p:cNvGraphicFramePr>
          <p:nvPr/>
        </p:nvGraphicFramePr>
        <p:xfrm>
          <a:off x="5003800" y="1196975"/>
          <a:ext cx="4135438" cy="4940300"/>
        </p:xfrm>
        <a:graphic>
          <a:graphicData uri="http://schemas.openxmlformats.org/presentationml/2006/ole">
            <mc:AlternateContent xmlns:mc="http://schemas.openxmlformats.org/markup-compatibility/2006">
              <mc:Choice xmlns:v="urn:schemas-microsoft-com:vml" Requires="v">
                <p:oleObj spid="_x0000_s68609" name="Image" r:id="rId3" imgW="3708400" imgH="2787650" progId="Photoshop.Image.6">
                  <p:embed/>
                </p:oleObj>
              </mc:Choice>
              <mc:Fallback>
                <p:oleObj name="Image" r:id="rId3" imgW="3708400" imgH="2787650" progId="Photoshop.Image.6">
                  <p:embed/>
                  <p:pic>
                    <p:nvPicPr>
                      <p:cNvPr id="81924" name="Nesne 6">
                        <a:extLst>
                          <a:ext uri="{FF2B5EF4-FFF2-40B4-BE49-F238E27FC236}">
                            <a16:creationId xmlns:a16="http://schemas.microsoft.com/office/drawing/2014/main" id="{EE2A877B-253D-A743-9058-8AB869C579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1196975"/>
                        <a:ext cx="4135438"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1700371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a:extLst>
              <a:ext uri="{FF2B5EF4-FFF2-40B4-BE49-F238E27FC236}">
                <a16:creationId xmlns:a16="http://schemas.microsoft.com/office/drawing/2014/main" id="{2B2628F0-064C-7C43-A6E7-1B8C2799A063}"/>
              </a:ext>
            </a:extLst>
          </p:cNvPr>
          <p:cNvSpPr/>
          <p:nvPr/>
        </p:nvSpPr>
        <p:spPr>
          <a:xfrm>
            <a:off x="468313" y="404813"/>
            <a:ext cx="3032125" cy="584200"/>
          </a:xfrm>
          <a:prstGeom prst="rect">
            <a:avLst/>
          </a:prstGeom>
        </p:spPr>
        <p:txBody>
          <a:bodyPr wrap="none">
            <a:spAutoFit/>
          </a:bodyPr>
          <a:lstStyle/>
          <a:p>
            <a:pPr>
              <a:defRPr/>
            </a:pPr>
            <a:r>
              <a:rPr lang="tr-TR" sz="3200" dirty="0" err="1">
                <a:solidFill>
                  <a:srgbClr val="FF0000"/>
                </a:solidFill>
                <a:latin typeface="+mn-lt"/>
              </a:rPr>
              <a:t>Rezin</a:t>
            </a:r>
            <a:r>
              <a:rPr lang="tr-TR" sz="3200" dirty="0">
                <a:solidFill>
                  <a:srgbClr val="FF0000"/>
                </a:solidFill>
                <a:latin typeface="+mn-lt"/>
              </a:rPr>
              <a:t> Simanlar</a:t>
            </a:r>
          </a:p>
        </p:txBody>
      </p:sp>
      <p:sp>
        <p:nvSpPr>
          <p:cNvPr id="6" name="Dikdörtgen 5">
            <a:extLst>
              <a:ext uri="{FF2B5EF4-FFF2-40B4-BE49-F238E27FC236}">
                <a16:creationId xmlns:a16="http://schemas.microsoft.com/office/drawing/2014/main" id="{D493E0A0-5F90-0646-9A44-26416524EA2C}"/>
              </a:ext>
            </a:extLst>
          </p:cNvPr>
          <p:cNvSpPr/>
          <p:nvPr/>
        </p:nvSpPr>
        <p:spPr>
          <a:xfrm>
            <a:off x="539750" y="1268413"/>
            <a:ext cx="7704138" cy="3540125"/>
          </a:xfrm>
          <a:prstGeom prst="rect">
            <a:avLst/>
          </a:prstGeom>
        </p:spPr>
        <p:txBody>
          <a:bodyPr>
            <a:spAutoFit/>
          </a:bodyPr>
          <a:lstStyle/>
          <a:p>
            <a:pPr marL="457200" indent="-457200">
              <a:buClr>
                <a:srgbClr val="FF0000"/>
              </a:buClr>
              <a:buFont typeface="Wingdings" pitchFamily="2" charset="2"/>
              <a:buChar char="ü"/>
              <a:defRPr/>
            </a:pPr>
            <a:r>
              <a:rPr lang="tr-TR" sz="3200" b="0" dirty="0" err="1">
                <a:latin typeface="+mn-lt"/>
              </a:rPr>
              <a:t>Rezin</a:t>
            </a:r>
            <a:r>
              <a:rPr lang="tr-TR" sz="3200" b="0" dirty="0">
                <a:latin typeface="+mn-lt"/>
              </a:rPr>
              <a:t> simanlar günümüzde en popüler siman tipidir. </a:t>
            </a:r>
          </a:p>
          <a:p>
            <a:pPr marL="457200" indent="-457200">
              <a:buClr>
                <a:srgbClr val="FF0000"/>
              </a:buClr>
              <a:buFont typeface="Wingdings" pitchFamily="2" charset="2"/>
              <a:buChar char="ü"/>
              <a:defRPr/>
            </a:pPr>
            <a:r>
              <a:rPr lang="tr-TR" sz="3200" b="0" dirty="0">
                <a:latin typeface="+mn-lt"/>
              </a:rPr>
              <a:t>Geleneksel </a:t>
            </a:r>
            <a:r>
              <a:rPr lang="tr-TR" sz="3200" b="0" dirty="0" err="1">
                <a:latin typeface="+mn-lt"/>
              </a:rPr>
              <a:t>simanlara</a:t>
            </a:r>
            <a:r>
              <a:rPr lang="tr-TR" sz="3200" b="0" dirty="0">
                <a:latin typeface="+mn-lt"/>
              </a:rPr>
              <a:t> kıyasla daha üstün </a:t>
            </a:r>
            <a:r>
              <a:rPr lang="tr-TR" sz="3200" b="0" dirty="0">
                <a:solidFill>
                  <a:srgbClr val="FF0000"/>
                </a:solidFill>
                <a:latin typeface="+mn-lt"/>
              </a:rPr>
              <a:t>mekanik</a:t>
            </a:r>
            <a:r>
              <a:rPr lang="tr-TR" sz="3200" b="0" dirty="0">
                <a:latin typeface="+mn-lt"/>
              </a:rPr>
              <a:t> ve </a:t>
            </a:r>
            <a:r>
              <a:rPr lang="tr-TR" sz="3200" b="0" dirty="0">
                <a:solidFill>
                  <a:srgbClr val="FF0000"/>
                </a:solidFill>
                <a:latin typeface="+mn-lt"/>
              </a:rPr>
              <a:t>estetik</a:t>
            </a:r>
            <a:r>
              <a:rPr lang="tr-TR" sz="3200" b="0" dirty="0">
                <a:latin typeface="+mn-lt"/>
              </a:rPr>
              <a:t> nitelikleriyle </a:t>
            </a:r>
            <a:r>
              <a:rPr lang="tr-TR" sz="3200" b="0" dirty="0">
                <a:solidFill>
                  <a:srgbClr val="00FF00"/>
                </a:solidFill>
                <a:latin typeface="+mn-lt"/>
              </a:rPr>
              <a:t>seramik</a:t>
            </a:r>
            <a:r>
              <a:rPr lang="tr-TR" sz="3200" b="0" dirty="0">
                <a:latin typeface="+mn-lt"/>
              </a:rPr>
              <a:t>, </a:t>
            </a:r>
            <a:r>
              <a:rPr lang="tr-TR" sz="3200" b="0" dirty="0">
                <a:solidFill>
                  <a:srgbClr val="00FF00"/>
                </a:solidFill>
                <a:latin typeface="+mn-lt"/>
              </a:rPr>
              <a:t>metal</a:t>
            </a:r>
            <a:r>
              <a:rPr lang="tr-TR" sz="3200" b="0" dirty="0">
                <a:latin typeface="+mn-lt"/>
              </a:rPr>
              <a:t> ve </a:t>
            </a:r>
            <a:r>
              <a:rPr lang="tr-TR" sz="3200" b="0" dirty="0">
                <a:solidFill>
                  <a:srgbClr val="00FF00"/>
                </a:solidFill>
                <a:latin typeface="+mn-lt"/>
              </a:rPr>
              <a:t>kompozit</a:t>
            </a:r>
            <a:r>
              <a:rPr lang="tr-TR" sz="3200" b="0" dirty="0">
                <a:latin typeface="+mn-lt"/>
              </a:rPr>
              <a:t> </a:t>
            </a:r>
            <a:r>
              <a:rPr lang="tr-TR" sz="3200" b="0" dirty="0" err="1">
                <a:latin typeface="+mn-lt"/>
              </a:rPr>
              <a:t>indirekt</a:t>
            </a:r>
            <a:r>
              <a:rPr lang="tr-TR" sz="3200" b="0" dirty="0">
                <a:latin typeface="+mn-lt"/>
              </a:rPr>
              <a:t> restorasyonların </a:t>
            </a:r>
            <a:r>
              <a:rPr lang="tr-TR" sz="3200" b="0" dirty="0" err="1">
                <a:latin typeface="+mn-lt"/>
              </a:rPr>
              <a:t>simantasyonunda</a:t>
            </a:r>
            <a:r>
              <a:rPr lang="tr-TR" sz="3200" b="0" dirty="0">
                <a:latin typeface="+mn-lt"/>
              </a:rPr>
              <a:t> kullanımları gittikçe artmaktadır</a:t>
            </a:r>
          </a:p>
        </p:txBody>
      </p:sp>
    </p:spTree>
    <p:extLst>
      <p:ext uri="{BB962C8B-B14F-4D97-AF65-F5344CB8AC3E}">
        <p14:creationId xmlns:p14="http://schemas.microsoft.com/office/powerpoint/2010/main" val="37755354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a:extLst>
              <a:ext uri="{FF2B5EF4-FFF2-40B4-BE49-F238E27FC236}">
                <a16:creationId xmlns:a16="http://schemas.microsoft.com/office/drawing/2014/main" id="{F119F689-AECF-C543-8F56-DFB3B14A0691}"/>
              </a:ext>
            </a:extLst>
          </p:cNvPr>
          <p:cNvSpPr/>
          <p:nvPr/>
        </p:nvSpPr>
        <p:spPr>
          <a:xfrm>
            <a:off x="611188" y="836613"/>
            <a:ext cx="7489825" cy="3046412"/>
          </a:xfrm>
          <a:prstGeom prst="rect">
            <a:avLst/>
          </a:prstGeom>
        </p:spPr>
        <p:txBody>
          <a:bodyPr>
            <a:spAutoFit/>
          </a:bodyPr>
          <a:lstStyle/>
          <a:p>
            <a:pPr>
              <a:defRPr/>
            </a:pPr>
            <a:r>
              <a:rPr lang="tr-TR" sz="3200" b="0" dirty="0">
                <a:latin typeface="+mn-lt"/>
              </a:rPr>
              <a:t>Dual-</a:t>
            </a:r>
            <a:r>
              <a:rPr lang="tr-TR" sz="3200" b="0" dirty="0" err="1">
                <a:latin typeface="+mn-lt"/>
              </a:rPr>
              <a:t>cure</a:t>
            </a:r>
            <a:r>
              <a:rPr lang="tr-TR" sz="3200" b="0" dirty="0">
                <a:latin typeface="+mn-lt"/>
              </a:rPr>
              <a:t> simanlar, </a:t>
            </a:r>
          </a:p>
          <a:p>
            <a:pPr>
              <a:defRPr/>
            </a:pPr>
            <a:r>
              <a:rPr lang="tr-TR" sz="3200" b="0" dirty="0">
                <a:solidFill>
                  <a:srgbClr val="FF0000"/>
                </a:solidFill>
                <a:latin typeface="+mn-lt"/>
              </a:rPr>
              <a:t>kimyasal</a:t>
            </a:r>
            <a:r>
              <a:rPr lang="tr-TR" sz="3200" b="0" dirty="0">
                <a:latin typeface="+mn-lt"/>
              </a:rPr>
              <a:t> ve </a:t>
            </a:r>
            <a:r>
              <a:rPr lang="tr-TR" sz="3200" b="0" dirty="0">
                <a:solidFill>
                  <a:srgbClr val="FF0000"/>
                </a:solidFill>
                <a:latin typeface="+mn-lt"/>
              </a:rPr>
              <a:t>ışıkla</a:t>
            </a:r>
            <a:r>
              <a:rPr lang="tr-TR" sz="3200" b="0" dirty="0">
                <a:latin typeface="+mn-lt"/>
              </a:rPr>
              <a:t> </a:t>
            </a:r>
            <a:r>
              <a:rPr lang="tr-TR" sz="3200" b="0" dirty="0" err="1">
                <a:latin typeface="+mn-lt"/>
              </a:rPr>
              <a:t>polimerize</a:t>
            </a:r>
            <a:r>
              <a:rPr lang="tr-TR" sz="3200" b="0" dirty="0">
                <a:latin typeface="+mn-lt"/>
              </a:rPr>
              <a:t> </a:t>
            </a:r>
            <a:r>
              <a:rPr lang="tr-TR" sz="3200" b="0" dirty="0" err="1">
                <a:latin typeface="+mn-lt"/>
              </a:rPr>
              <a:t>simanların</a:t>
            </a:r>
            <a:r>
              <a:rPr lang="tr-TR" sz="3200" b="0" dirty="0">
                <a:latin typeface="+mn-lt"/>
              </a:rPr>
              <a:t> olumlu özelliklerinden faydalanmak için geliştirilmiştir. Dual-</a:t>
            </a:r>
            <a:r>
              <a:rPr lang="tr-TR" sz="3200" b="0" dirty="0" err="1">
                <a:latin typeface="+mn-lt"/>
              </a:rPr>
              <a:t>cure</a:t>
            </a:r>
            <a:r>
              <a:rPr lang="tr-TR" sz="3200" b="0" dirty="0">
                <a:latin typeface="+mn-lt"/>
              </a:rPr>
              <a:t> </a:t>
            </a:r>
            <a:r>
              <a:rPr lang="tr-TR" sz="3200" b="0" dirty="0" err="1">
                <a:latin typeface="+mn-lt"/>
              </a:rPr>
              <a:t>simanlarla</a:t>
            </a:r>
            <a:r>
              <a:rPr lang="tr-TR" sz="3200" b="0" dirty="0">
                <a:latin typeface="+mn-lt"/>
              </a:rPr>
              <a:t> ışığın ulaşamadığı derin bölgelerde yeterince </a:t>
            </a:r>
            <a:r>
              <a:rPr lang="tr-TR" sz="3200" b="0" dirty="0" err="1">
                <a:latin typeface="+mn-lt"/>
              </a:rPr>
              <a:t>polimerizasyon</a:t>
            </a:r>
            <a:r>
              <a:rPr lang="tr-TR" sz="3200" b="0" dirty="0">
                <a:latin typeface="+mn-lt"/>
              </a:rPr>
              <a:t> sağlanabilir. </a:t>
            </a:r>
          </a:p>
        </p:txBody>
      </p:sp>
      <p:pic>
        <p:nvPicPr>
          <p:cNvPr id="83971" name="Picture 2" descr="C:\Program Files\PhotoDeluxe 2.0\EZPhoto\Photo\VENTING.jpg">
            <a:extLst>
              <a:ext uri="{FF2B5EF4-FFF2-40B4-BE49-F238E27FC236}">
                <a16:creationId xmlns:a16="http://schemas.microsoft.com/office/drawing/2014/main" id="{A3ABC2DC-3F6E-4442-ADA9-206301E2D1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4075" y="4149725"/>
            <a:ext cx="3695700"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33801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1">
            <a:extLst>
              <a:ext uri="{FF2B5EF4-FFF2-40B4-BE49-F238E27FC236}">
                <a16:creationId xmlns:a16="http://schemas.microsoft.com/office/drawing/2014/main" id="{595903C0-D583-3747-9CA0-ABB2698705F0}"/>
              </a:ext>
            </a:extLst>
          </p:cNvPr>
          <p:cNvSpPr txBox="1">
            <a:spLocks/>
          </p:cNvSpPr>
          <p:nvPr/>
        </p:nvSpPr>
        <p:spPr>
          <a:xfrm>
            <a:off x="685800" y="260350"/>
            <a:ext cx="7772400" cy="1081088"/>
          </a:xfrm>
          <a:prstGeom prst="rect">
            <a:avLst/>
          </a:prstGeom>
          <a:effectLst/>
        </p:spPr>
        <p:txBody>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Font typeface="Georgia" pitchFamily="18" charset="0"/>
              <a:buNone/>
              <a:defRPr/>
            </a:pPr>
            <a:r>
              <a:rPr lang="tr-TR" sz="3600" dirty="0">
                <a:solidFill>
                  <a:srgbClr val="FF0000"/>
                </a:solidFill>
              </a:rPr>
              <a:t>KOR MATERYALLERİ</a:t>
            </a:r>
            <a:br>
              <a:rPr lang="tr-TR" sz="3600" dirty="0">
                <a:solidFill>
                  <a:srgbClr val="FF0000"/>
                </a:solidFill>
              </a:rPr>
            </a:br>
            <a:endParaRPr lang="tr-TR" sz="3600" dirty="0">
              <a:solidFill>
                <a:srgbClr val="FF0000"/>
              </a:solidFill>
            </a:endParaRPr>
          </a:p>
        </p:txBody>
      </p:sp>
      <p:sp>
        <p:nvSpPr>
          <p:cNvPr id="7" name="Dikdörtgen 6">
            <a:extLst>
              <a:ext uri="{FF2B5EF4-FFF2-40B4-BE49-F238E27FC236}">
                <a16:creationId xmlns:a16="http://schemas.microsoft.com/office/drawing/2014/main" id="{76B68545-276A-FE49-B8EA-9CCF57B135CE}"/>
              </a:ext>
            </a:extLst>
          </p:cNvPr>
          <p:cNvSpPr/>
          <p:nvPr/>
        </p:nvSpPr>
        <p:spPr>
          <a:xfrm>
            <a:off x="539750" y="1196975"/>
            <a:ext cx="7704138" cy="2062163"/>
          </a:xfrm>
          <a:prstGeom prst="rect">
            <a:avLst/>
          </a:prstGeom>
        </p:spPr>
        <p:txBody>
          <a:bodyPr>
            <a:spAutoFit/>
          </a:bodyPr>
          <a:lstStyle/>
          <a:p>
            <a:pPr marL="457200" indent="-457200">
              <a:buClr>
                <a:srgbClr val="00FF00"/>
              </a:buClr>
              <a:buFont typeface="Courier New" pitchFamily="49" charset="0"/>
              <a:buChar char="o"/>
              <a:defRPr/>
            </a:pPr>
            <a:r>
              <a:rPr lang="tr-TR" sz="3200" b="0" dirty="0">
                <a:solidFill>
                  <a:srgbClr val="7030A0"/>
                </a:solidFill>
                <a:latin typeface="+mn-lt"/>
              </a:rPr>
              <a:t>seçilen post sistemi ile uyum</a:t>
            </a:r>
          </a:p>
          <a:p>
            <a:pPr marL="457200" indent="-457200">
              <a:buClr>
                <a:srgbClr val="00FF00"/>
              </a:buClr>
              <a:buFont typeface="Courier New" pitchFamily="49" charset="0"/>
              <a:buChar char="o"/>
              <a:defRPr/>
            </a:pPr>
            <a:r>
              <a:rPr lang="tr-TR" sz="3200" b="0" dirty="0">
                <a:solidFill>
                  <a:srgbClr val="7030A0"/>
                </a:solidFill>
                <a:latin typeface="+mn-lt"/>
              </a:rPr>
              <a:t>yüksek mekanik direnç</a:t>
            </a:r>
          </a:p>
          <a:p>
            <a:pPr marL="457200" indent="-457200">
              <a:buClr>
                <a:srgbClr val="00FF00"/>
              </a:buClr>
              <a:buFont typeface="Courier New" pitchFamily="49" charset="0"/>
              <a:buChar char="o"/>
              <a:defRPr/>
            </a:pPr>
            <a:r>
              <a:rPr lang="tr-TR" sz="3200" b="0" dirty="0">
                <a:solidFill>
                  <a:srgbClr val="7030A0"/>
                </a:solidFill>
                <a:latin typeface="+mn-lt"/>
              </a:rPr>
              <a:t>boyutsal </a:t>
            </a:r>
            <a:r>
              <a:rPr lang="tr-TR" sz="3200" b="0" dirty="0" err="1">
                <a:solidFill>
                  <a:srgbClr val="7030A0"/>
                </a:solidFill>
                <a:latin typeface="+mn-lt"/>
              </a:rPr>
              <a:t>stabilite</a:t>
            </a:r>
            <a:r>
              <a:rPr lang="tr-TR" sz="3200" b="0" dirty="0">
                <a:solidFill>
                  <a:srgbClr val="7030A0"/>
                </a:solidFill>
                <a:latin typeface="+mn-lt"/>
              </a:rPr>
              <a:t>,</a:t>
            </a:r>
          </a:p>
          <a:p>
            <a:pPr marL="457200" indent="-457200">
              <a:buClr>
                <a:srgbClr val="00FF00"/>
              </a:buClr>
              <a:buFont typeface="Courier New" pitchFamily="49" charset="0"/>
              <a:buChar char="o"/>
              <a:defRPr/>
            </a:pPr>
            <a:r>
              <a:rPr lang="tr-TR" sz="3200" b="0" dirty="0">
                <a:solidFill>
                  <a:srgbClr val="7030A0"/>
                </a:solidFill>
                <a:latin typeface="+mn-lt"/>
              </a:rPr>
              <a:t>kolay manipülasyon</a:t>
            </a:r>
          </a:p>
        </p:txBody>
      </p:sp>
      <p:sp>
        <p:nvSpPr>
          <p:cNvPr id="8" name="Dikdörtgen 7">
            <a:extLst>
              <a:ext uri="{FF2B5EF4-FFF2-40B4-BE49-F238E27FC236}">
                <a16:creationId xmlns:a16="http://schemas.microsoft.com/office/drawing/2014/main" id="{128DD581-D75C-3D4D-AFE2-64E63294051F}"/>
              </a:ext>
            </a:extLst>
          </p:cNvPr>
          <p:cNvSpPr/>
          <p:nvPr/>
        </p:nvSpPr>
        <p:spPr>
          <a:xfrm>
            <a:off x="1835150" y="3573463"/>
            <a:ext cx="4572000" cy="1384300"/>
          </a:xfrm>
          <a:prstGeom prst="rect">
            <a:avLst/>
          </a:prstGeom>
        </p:spPr>
        <p:txBody>
          <a:bodyPr>
            <a:spAutoFit/>
          </a:bodyPr>
          <a:lstStyle/>
          <a:p>
            <a:pPr marL="457200" indent="-457200">
              <a:buClr>
                <a:srgbClr val="00FF00"/>
              </a:buClr>
              <a:buFont typeface="Wingdings" pitchFamily="2" charset="2"/>
              <a:buChar char="ü"/>
              <a:defRPr/>
            </a:pPr>
            <a:r>
              <a:rPr lang="tr-TR" b="0" dirty="0">
                <a:solidFill>
                  <a:srgbClr val="C00000"/>
                </a:solidFill>
                <a:latin typeface="+mj-lt"/>
              </a:rPr>
              <a:t>Amalgam</a:t>
            </a:r>
          </a:p>
          <a:p>
            <a:pPr marL="457200" indent="-457200">
              <a:buClr>
                <a:srgbClr val="00FF00"/>
              </a:buClr>
              <a:buFont typeface="Wingdings" pitchFamily="2" charset="2"/>
              <a:buChar char="ü"/>
              <a:defRPr/>
            </a:pPr>
            <a:r>
              <a:rPr lang="tr-TR" b="0" dirty="0">
                <a:solidFill>
                  <a:srgbClr val="C00000"/>
                </a:solidFill>
                <a:latin typeface="+mj-lt"/>
              </a:rPr>
              <a:t>Cam </a:t>
            </a:r>
            <a:r>
              <a:rPr lang="tr-TR" b="0" dirty="0" err="1">
                <a:solidFill>
                  <a:srgbClr val="C00000"/>
                </a:solidFill>
                <a:latin typeface="+mj-lt"/>
              </a:rPr>
              <a:t>ionomer</a:t>
            </a:r>
            <a:r>
              <a:rPr lang="tr-TR" b="0" dirty="0">
                <a:solidFill>
                  <a:srgbClr val="C00000"/>
                </a:solidFill>
                <a:latin typeface="+mj-lt"/>
              </a:rPr>
              <a:t> </a:t>
            </a:r>
          </a:p>
          <a:p>
            <a:pPr marL="457200" indent="-457200">
              <a:buClr>
                <a:srgbClr val="00FF00"/>
              </a:buClr>
              <a:buFont typeface="Wingdings" pitchFamily="2" charset="2"/>
              <a:buChar char="ü"/>
              <a:defRPr/>
            </a:pPr>
            <a:r>
              <a:rPr lang="tr-TR" b="0" dirty="0" err="1">
                <a:solidFill>
                  <a:srgbClr val="C00000"/>
                </a:solidFill>
                <a:latin typeface="+mj-lt"/>
              </a:rPr>
              <a:t>Kompozit</a:t>
            </a:r>
            <a:r>
              <a:rPr lang="tr-TR" b="0" dirty="0">
                <a:solidFill>
                  <a:srgbClr val="C00000"/>
                </a:solidFill>
                <a:latin typeface="+mj-lt"/>
              </a:rPr>
              <a:t> </a:t>
            </a:r>
          </a:p>
        </p:txBody>
      </p:sp>
    </p:spTree>
    <p:extLst>
      <p:ext uri="{BB962C8B-B14F-4D97-AF65-F5344CB8AC3E}">
        <p14:creationId xmlns:p14="http://schemas.microsoft.com/office/powerpoint/2010/main" val="2841753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2A738E7C-C3DC-B944-9444-769184CB1504}"/>
              </a:ext>
            </a:extLst>
          </p:cNvPr>
          <p:cNvSpPr/>
          <p:nvPr/>
        </p:nvSpPr>
        <p:spPr>
          <a:xfrm>
            <a:off x="179388" y="1196975"/>
            <a:ext cx="8640762" cy="5016500"/>
          </a:xfrm>
          <a:prstGeom prst="rect">
            <a:avLst/>
          </a:prstGeom>
        </p:spPr>
        <p:txBody>
          <a:bodyPr>
            <a:spAutoFit/>
          </a:bodyPr>
          <a:lstStyle/>
          <a:p>
            <a:pPr>
              <a:defRPr/>
            </a:pPr>
            <a:r>
              <a:rPr lang="tr-TR" sz="3200" b="0" dirty="0">
                <a:latin typeface="+mn-lt"/>
              </a:rPr>
              <a:t>Amalgam;</a:t>
            </a:r>
          </a:p>
          <a:p>
            <a:pPr>
              <a:defRPr/>
            </a:pPr>
            <a:endParaRPr lang="tr-TR" sz="3200" b="0" dirty="0">
              <a:latin typeface="+mn-lt"/>
            </a:endParaRPr>
          </a:p>
          <a:p>
            <a:pPr marL="457200" indent="-457200">
              <a:buClr>
                <a:srgbClr val="00B050"/>
              </a:buClr>
              <a:buFont typeface="Wingdings" pitchFamily="2" charset="2"/>
              <a:buChar char="ü"/>
              <a:defRPr/>
            </a:pPr>
            <a:r>
              <a:rPr lang="tr-TR" b="0" dirty="0">
                <a:latin typeface="+mn-lt"/>
              </a:rPr>
              <a:t>yüksek basma direnci </a:t>
            </a:r>
          </a:p>
          <a:p>
            <a:pPr marL="457200" indent="-457200">
              <a:buClr>
                <a:srgbClr val="00B050"/>
              </a:buClr>
              <a:buFont typeface="Wingdings" pitchFamily="2" charset="2"/>
              <a:buChar char="ü"/>
              <a:defRPr/>
            </a:pPr>
            <a:r>
              <a:rPr lang="tr-TR" b="0" dirty="0">
                <a:latin typeface="+mn-lt"/>
              </a:rPr>
              <a:t>yüksek gerilme direnci </a:t>
            </a:r>
          </a:p>
          <a:p>
            <a:pPr marL="457200" indent="-457200">
              <a:buClr>
                <a:srgbClr val="00B050"/>
              </a:buClr>
              <a:buFont typeface="Wingdings" pitchFamily="2" charset="2"/>
              <a:buChar char="ü"/>
              <a:defRPr/>
            </a:pPr>
            <a:endParaRPr lang="tr-TR" sz="3200" b="0" dirty="0">
              <a:latin typeface="+mn-lt"/>
            </a:endParaRPr>
          </a:p>
          <a:p>
            <a:pPr marL="457200" indent="-457200">
              <a:buClr>
                <a:srgbClr val="FF0000"/>
              </a:buClr>
              <a:buFont typeface="Trebuchet MS" pitchFamily="34" charset="0"/>
              <a:buChar char="×"/>
              <a:defRPr/>
            </a:pPr>
            <a:r>
              <a:rPr lang="tr-TR" sz="3200" b="0" dirty="0">
                <a:latin typeface="+mn-lt"/>
              </a:rPr>
              <a:t>Sertleşme süresinin uzunluğu</a:t>
            </a:r>
          </a:p>
          <a:p>
            <a:pPr marL="457200" indent="-457200">
              <a:buClr>
                <a:srgbClr val="FF0000"/>
              </a:buClr>
              <a:buFont typeface="Trebuchet MS" pitchFamily="34" charset="0"/>
              <a:buChar char="×"/>
              <a:defRPr/>
            </a:pPr>
            <a:r>
              <a:rPr lang="tr-TR" sz="3200" b="0" dirty="0">
                <a:latin typeface="+mn-lt"/>
              </a:rPr>
              <a:t>diş yapısına tutunmadaki eksiklikleri,</a:t>
            </a:r>
          </a:p>
          <a:p>
            <a:pPr marL="457200" indent="-457200">
              <a:buClr>
                <a:srgbClr val="FF0000"/>
              </a:buClr>
              <a:buFont typeface="Trebuchet MS" pitchFamily="34" charset="0"/>
              <a:buChar char="×"/>
              <a:defRPr/>
            </a:pPr>
            <a:r>
              <a:rPr lang="tr-TR" sz="3200" b="0" dirty="0">
                <a:latin typeface="+mn-lt"/>
              </a:rPr>
              <a:t>korozyon potansiyeli, </a:t>
            </a:r>
          </a:p>
          <a:p>
            <a:pPr marL="457200" indent="-457200">
              <a:buClr>
                <a:srgbClr val="FF0000"/>
              </a:buClr>
              <a:buFont typeface="Trebuchet MS" pitchFamily="34" charset="0"/>
              <a:buChar char="×"/>
              <a:defRPr/>
            </a:pPr>
            <a:r>
              <a:rPr lang="tr-TR" sz="3200" b="0" dirty="0">
                <a:latin typeface="+mn-lt"/>
              </a:rPr>
              <a:t>dişetini ve kalan </a:t>
            </a:r>
            <a:r>
              <a:rPr lang="tr-TR" sz="3200" b="0" dirty="0" err="1">
                <a:latin typeface="+mn-lt"/>
              </a:rPr>
              <a:t>dentini</a:t>
            </a:r>
            <a:r>
              <a:rPr lang="tr-TR" sz="3200" b="0" dirty="0">
                <a:latin typeface="+mn-lt"/>
              </a:rPr>
              <a:t> boyamaları (estetik problem) </a:t>
            </a:r>
          </a:p>
        </p:txBody>
      </p:sp>
      <p:pic>
        <p:nvPicPr>
          <p:cNvPr id="86019" name="Picture 5" descr="DSC03130">
            <a:extLst>
              <a:ext uri="{FF2B5EF4-FFF2-40B4-BE49-F238E27FC236}">
                <a16:creationId xmlns:a16="http://schemas.microsoft.com/office/drawing/2014/main" id="{CC75DCD6-ED7A-C349-B280-32D235C177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538" y="1588"/>
            <a:ext cx="4716462"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58830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683DE3BC-E5F9-6142-92C6-E4382008BBF2}"/>
              </a:ext>
            </a:extLst>
          </p:cNvPr>
          <p:cNvSpPr/>
          <p:nvPr/>
        </p:nvSpPr>
        <p:spPr>
          <a:xfrm>
            <a:off x="684213" y="1125538"/>
            <a:ext cx="7272337" cy="3046412"/>
          </a:xfrm>
          <a:prstGeom prst="rect">
            <a:avLst/>
          </a:prstGeom>
        </p:spPr>
        <p:txBody>
          <a:bodyPr>
            <a:spAutoFit/>
          </a:bodyPr>
          <a:lstStyle/>
          <a:p>
            <a:pPr>
              <a:defRPr/>
            </a:pPr>
            <a:r>
              <a:rPr lang="tr-TR" sz="3200" b="0" dirty="0">
                <a:latin typeface="+mn-lt"/>
              </a:rPr>
              <a:t>Cam </a:t>
            </a:r>
            <a:r>
              <a:rPr lang="tr-TR" sz="3200" b="0" dirty="0" err="1">
                <a:latin typeface="+mn-lt"/>
              </a:rPr>
              <a:t>ionomerler</a:t>
            </a:r>
            <a:r>
              <a:rPr lang="tr-TR" sz="3200" b="0" dirty="0">
                <a:latin typeface="+mn-lt"/>
              </a:rPr>
              <a:t>;</a:t>
            </a:r>
          </a:p>
          <a:p>
            <a:pPr marL="457200" indent="-457200">
              <a:buClr>
                <a:srgbClr val="00FF00"/>
              </a:buClr>
              <a:buFont typeface="Wingdings" pitchFamily="2" charset="2"/>
              <a:buChar char="ü"/>
              <a:defRPr/>
            </a:pPr>
            <a:r>
              <a:rPr lang="tr-TR" sz="3200" b="0" dirty="0">
                <a:latin typeface="+mn-lt"/>
              </a:rPr>
              <a:t>flor salınımı, </a:t>
            </a:r>
          </a:p>
          <a:p>
            <a:pPr marL="457200" indent="-457200">
              <a:buClr>
                <a:srgbClr val="00FF00"/>
              </a:buClr>
              <a:buFont typeface="Wingdings" pitchFamily="2" charset="2"/>
              <a:buChar char="ü"/>
              <a:defRPr/>
            </a:pPr>
            <a:r>
              <a:rPr lang="tr-TR" sz="3200" b="0" dirty="0">
                <a:latin typeface="+mn-lt"/>
              </a:rPr>
              <a:t>dişe ile kimyasal bağlanma </a:t>
            </a:r>
          </a:p>
          <a:p>
            <a:pPr marL="457200" indent="-457200">
              <a:buClr>
                <a:srgbClr val="00FF00"/>
              </a:buClr>
              <a:buFont typeface="Wingdings" pitchFamily="2" charset="2"/>
              <a:buChar char="ü"/>
              <a:defRPr/>
            </a:pPr>
            <a:r>
              <a:rPr lang="tr-TR" sz="3200" b="0" dirty="0">
                <a:latin typeface="+mn-lt"/>
              </a:rPr>
              <a:t>hızlı uygulanma</a:t>
            </a:r>
          </a:p>
          <a:p>
            <a:pPr>
              <a:defRPr/>
            </a:pPr>
            <a:endParaRPr lang="tr-TR" sz="3200" b="0" dirty="0">
              <a:latin typeface="+mn-lt"/>
            </a:endParaRPr>
          </a:p>
          <a:p>
            <a:pPr marL="457200" indent="-457200">
              <a:buClr>
                <a:srgbClr val="FF0000"/>
              </a:buClr>
              <a:buFont typeface="Trebuchet MS" pitchFamily="34" charset="0"/>
              <a:buChar char="×"/>
              <a:defRPr/>
            </a:pPr>
            <a:r>
              <a:rPr lang="tr-TR" sz="3200" b="0" dirty="0">
                <a:latin typeface="+mn-lt"/>
              </a:rPr>
              <a:t>düşük kırılma sertliği</a:t>
            </a:r>
          </a:p>
        </p:txBody>
      </p:sp>
    </p:spTree>
    <p:extLst>
      <p:ext uri="{BB962C8B-B14F-4D97-AF65-F5344CB8AC3E}">
        <p14:creationId xmlns:p14="http://schemas.microsoft.com/office/powerpoint/2010/main" val="5403918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4D20541E-8377-D944-81CA-77D24A54FD7B}"/>
              </a:ext>
            </a:extLst>
          </p:cNvPr>
          <p:cNvSpPr/>
          <p:nvPr/>
        </p:nvSpPr>
        <p:spPr>
          <a:xfrm>
            <a:off x="684213" y="908050"/>
            <a:ext cx="7416800" cy="1570038"/>
          </a:xfrm>
          <a:prstGeom prst="rect">
            <a:avLst/>
          </a:prstGeom>
        </p:spPr>
        <p:txBody>
          <a:bodyPr>
            <a:spAutoFit/>
          </a:bodyPr>
          <a:lstStyle/>
          <a:p>
            <a:pPr>
              <a:defRPr/>
            </a:pPr>
            <a:r>
              <a:rPr lang="tr-TR" sz="3200" b="0" dirty="0" err="1">
                <a:latin typeface="+mn-lt"/>
              </a:rPr>
              <a:t>Kompozit</a:t>
            </a:r>
            <a:r>
              <a:rPr lang="tr-TR" sz="3200" b="0" dirty="0">
                <a:latin typeface="+mn-lt"/>
              </a:rPr>
              <a:t> </a:t>
            </a:r>
            <a:r>
              <a:rPr lang="tr-TR" sz="3200" b="0" dirty="0" err="1">
                <a:latin typeface="+mn-lt"/>
              </a:rPr>
              <a:t>rezinler</a:t>
            </a:r>
            <a:r>
              <a:rPr lang="tr-TR" sz="3200" b="0" dirty="0">
                <a:latin typeface="+mn-lt"/>
              </a:rPr>
              <a:t>;</a:t>
            </a:r>
          </a:p>
          <a:p>
            <a:pPr marL="457200" indent="-457200">
              <a:buClr>
                <a:srgbClr val="00FF00"/>
              </a:buClr>
              <a:buFont typeface="Wingdings" pitchFamily="2" charset="2"/>
              <a:buChar char="ü"/>
              <a:defRPr/>
            </a:pPr>
            <a:r>
              <a:rPr lang="tr-TR" sz="3200" b="0" dirty="0">
                <a:latin typeface="+mn-lt"/>
              </a:rPr>
              <a:t>Kolay manipülasyon</a:t>
            </a:r>
          </a:p>
          <a:p>
            <a:pPr marL="457200" indent="-457200">
              <a:buClr>
                <a:srgbClr val="00FF00"/>
              </a:buClr>
              <a:buFont typeface="Wingdings" pitchFamily="2" charset="2"/>
              <a:buChar char="ü"/>
              <a:defRPr/>
            </a:pPr>
            <a:r>
              <a:rPr lang="tr-TR" sz="3200" b="0" dirty="0">
                <a:latin typeface="+mn-lt"/>
              </a:rPr>
              <a:t>Hızlı ve kontrollü </a:t>
            </a:r>
            <a:r>
              <a:rPr lang="tr-TR" sz="3200" b="0" dirty="0" err="1">
                <a:latin typeface="+mn-lt"/>
              </a:rPr>
              <a:t>polimerizasyon</a:t>
            </a:r>
            <a:endParaRPr lang="tr-TR" sz="3200" b="0" dirty="0">
              <a:latin typeface="+mn-lt"/>
            </a:endParaRPr>
          </a:p>
        </p:txBody>
      </p:sp>
      <p:sp>
        <p:nvSpPr>
          <p:cNvPr id="3" name="Dikdörtgen 2">
            <a:extLst>
              <a:ext uri="{FF2B5EF4-FFF2-40B4-BE49-F238E27FC236}">
                <a16:creationId xmlns:a16="http://schemas.microsoft.com/office/drawing/2014/main" id="{FB23A9A7-82E3-AB42-8D0F-7FC399F4082A}"/>
              </a:ext>
            </a:extLst>
          </p:cNvPr>
          <p:cNvSpPr/>
          <p:nvPr/>
        </p:nvSpPr>
        <p:spPr>
          <a:xfrm>
            <a:off x="684213" y="2636838"/>
            <a:ext cx="7991475" cy="2062162"/>
          </a:xfrm>
          <a:prstGeom prst="rect">
            <a:avLst/>
          </a:prstGeom>
        </p:spPr>
        <p:txBody>
          <a:bodyPr>
            <a:spAutoFit/>
          </a:bodyPr>
          <a:lstStyle/>
          <a:p>
            <a:pPr>
              <a:defRPr/>
            </a:pPr>
            <a:r>
              <a:rPr lang="tr-TR" sz="3200" b="0" dirty="0" err="1">
                <a:latin typeface="+mn-lt"/>
              </a:rPr>
              <a:t>Polimerizasyon</a:t>
            </a:r>
            <a:r>
              <a:rPr lang="tr-TR" sz="3200" b="0" dirty="0">
                <a:latin typeface="+mn-lt"/>
              </a:rPr>
              <a:t> büzülmesi sonucu; </a:t>
            </a:r>
          </a:p>
          <a:p>
            <a:pPr marL="457200" indent="-457200">
              <a:buClr>
                <a:srgbClr val="FF0000"/>
              </a:buClr>
              <a:buFont typeface="Trebuchet MS" pitchFamily="34" charset="0"/>
              <a:buChar char="×"/>
              <a:defRPr/>
            </a:pPr>
            <a:r>
              <a:rPr lang="tr-TR" sz="3200" b="0" dirty="0">
                <a:latin typeface="+mn-lt"/>
              </a:rPr>
              <a:t>kor/diş birleşiminde açıklıklar</a:t>
            </a:r>
          </a:p>
          <a:p>
            <a:pPr marL="457200" indent="-457200">
              <a:buClr>
                <a:srgbClr val="FF0000"/>
              </a:buClr>
              <a:buFont typeface="Trebuchet MS" pitchFamily="34" charset="0"/>
              <a:buChar char="×"/>
              <a:defRPr/>
            </a:pPr>
            <a:r>
              <a:rPr lang="tr-TR" sz="3200" b="0" dirty="0" err="1">
                <a:latin typeface="+mn-lt"/>
              </a:rPr>
              <a:t>mikroçatlaklar</a:t>
            </a:r>
            <a:r>
              <a:rPr lang="tr-TR" sz="3200" b="0" dirty="0">
                <a:latin typeface="+mn-lt"/>
              </a:rPr>
              <a:t> </a:t>
            </a:r>
          </a:p>
          <a:p>
            <a:pPr marL="457200" indent="-457200">
              <a:buClr>
                <a:srgbClr val="FF0000"/>
              </a:buClr>
              <a:buFont typeface="Trebuchet MS" pitchFamily="34" charset="0"/>
              <a:buChar char="×"/>
              <a:defRPr/>
            </a:pPr>
            <a:r>
              <a:rPr lang="tr-TR" sz="3200" b="0" dirty="0" err="1">
                <a:latin typeface="+mn-lt"/>
              </a:rPr>
              <a:t>mikrosızıntı</a:t>
            </a:r>
            <a:endParaRPr lang="tr-TR" sz="3200" b="0" dirty="0">
              <a:latin typeface="+mn-lt"/>
            </a:endParaRPr>
          </a:p>
        </p:txBody>
      </p:sp>
    </p:spTree>
    <p:extLst>
      <p:ext uri="{BB962C8B-B14F-4D97-AF65-F5344CB8AC3E}">
        <p14:creationId xmlns:p14="http://schemas.microsoft.com/office/powerpoint/2010/main" val="41720776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up 1">
            <a:extLst>
              <a:ext uri="{FF2B5EF4-FFF2-40B4-BE49-F238E27FC236}">
                <a16:creationId xmlns:a16="http://schemas.microsoft.com/office/drawing/2014/main" id="{44D662C2-700B-0447-8886-23680CAFBD80}"/>
              </a:ext>
            </a:extLst>
          </p:cNvPr>
          <p:cNvGrpSpPr>
            <a:grpSpLocks/>
          </p:cNvGrpSpPr>
          <p:nvPr/>
        </p:nvGrpSpPr>
        <p:grpSpPr bwMode="auto">
          <a:xfrm>
            <a:off x="25400" y="534988"/>
            <a:ext cx="9078913" cy="5810250"/>
            <a:chOff x="25400" y="534988"/>
            <a:chExt cx="9078913" cy="5810250"/>
          </a:xfrm>
        </p:grpSpPr>
        <p:pic>
          <p:nvPicPr>
            <p:cNvPr id="89091" name="Picture 2">
              <a:extLst>
                <a:ext uri="{FF2B5EF4-FFF2-40B4-BE49-F238E27FC236}">
                  <a16:creationId xmlns:a16="http://schemas.microsoft.com/office/drawing/2014/main" id="{5515B316-A9F7-8140-9B53-78DCF358E6C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88" y="538163"/>
              <a:ext cx="2995612" cy="287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2" name="Picture 3">
              <a:extLst>
                <a:ext uri="{FF2B5EF4-FFF2-40B4-BE49-F238E27FC236}">
                  <a16:creationId xmlns:a16="http://schemas.microsoft.com/office/drawing/2014/main" id="{32BA172F-879F-684C-A3CE-8C6C726BE1C2}"/>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3400" y="3451225"/>
              <a:ext cx="2995613" cy="287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3" name="Picture 4">
              <a:extLst>
                <a:ext uri="{FF2B5EF4-FFF2-40B4-BE49-F238E27FC236}">
                  <a16:creationId xmlns:a16="http://schemas.microsoft.com/office/drawing/2014/main" id="{C386763D-AFE4-C745-AF16-866C6F81AEC9}"/>
                </a:ext>
              </a:extLst>
            </p:cNvPr>
            <p:cNvPicPr>
              <a:picLocks noChangeArrowheads="1"/>
            </p:cNvPicPr>
            <p:nvPr/>
          </p:nvPicPr>
          <p:blipFill>
            <a:blip r:embed="rId4">
              <a:extLst>
                <a:ext uri="{28A0092B-C50C-407E-A947-70E740481C1C}">
                  <a14:useLocalDpi xmlns:a14="http://schemas.microsoft.com/office/drawing/2010/main" val="0"/>
                </a:ext>
              </a:extLst>
            </a:blip>
            <a:srcRect r="11415"/>
            <a:stretch>
              <a:fillRect/>
            </a:stretch>
          </p:blipFill>
          <p:spPr bwMode="auto">
            <a:xfrm>
              <a:off x="25400" y="3473450"/>
              <a:ext cx="2995613" cy="287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4" name="Picture 5">
              <a:extLst>
                <a:ext uri="{FF2B5EF4-FFF2-40B4-BE49-F238E27FC236}">
                  <a16:creationId xmlns:a16="http://schemas.microsoft.com/office/drawing/2014/main" id="{62BEFF9D-2192-EE48-8BAD-B57FEA9C5C2D}"/>
                </a:ext>
              </a:extLst>
            </p:cNvPr>
            <p:cNvPicPr>
              <a:picLocks noChangeArrowheads="1"/>
            </p:cNvPicPr>
            <p:nvPr/>
          </p:nvPicPr>
          <p:blipFill>
            <a:blip r:embed="rId5">
              <a:lum bright="-14000"/>
              <a:extLst>
                <a:ext uri="{28A0092B-C50C-407E-A947-70E740481C1C}">
                  <a14:useLocalDpi xmlns:a14="http://schemas.microsoft.com/office/drawing/2010/main" val="0"/>
                </a:ext>
              </a:extLst>
            </a:blip>
            <a:srcRect/>
            <a:stretch>
              <a:fillRect/>
            </a:stretch>
          </p:blipFill>
          <p:spPr bwMode="auto">
            <a:xfrm>
              <a:off x="3073400" y="534988"/>
              <a:ext cx="2995613" cy="287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5" name="Picture 6">
              <a:extLst>
                <a:ext uri="{FF2B5EF4-FFF2-40B4-BE49-F238E27FC236}">
                  <a16:creationId xmlns:a16="http://schemas.microsoft.com/office/drawing/2014/main" id="{3010F049-4F7A-CD4F-A89B-C907707FD2D7}"/>
                </a:ext>
              </a:extLst>
            </p:cNvPr>
            <p:cNvPicPr>
              <a:picLocks noChangeArrowheads="1"/>
            </p:cNvPicPr>
            <p:nvPr/>
          </p:nvPicPr>
          <p:blipFill>
            <a:blip r:embed="rId6">
              <a:lum bright="-14000"/>
              <a:extLst>
                <a:ext uri="{28A0092B-C50C-407E-A947-70E740481C1C}">
                  <a14:useLocalDpi xmlns:a14="http://schemas.microsoft.com/office/drawing/2010/main" val="0"/>
                </a:ext>
              </a:extLst>
            </a:blip>
            <a:srcRect/>
            <a:stretch>
              <a:fillRect/>
            </a:stretch>
          </p:blipFill>
          <p:spPr bwMode="auto">
            <a:xfrm>
              <a:off x="6105525" y="534988"/>
              <a:ext cx="2995613" cy="287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6" name="Picture 7">
              <a:extLst>
                <a:ext uri="{FF2B5EF4-FFF2-40B4-BE49-F238E27FC236}">
                  <a16:creationId xmlns:a16="http://schemas.microsoft.com/office/drawing/2014/main" id="{99AE52C7-47EF-3C4F-8EE7-FB2307606F83}"/>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08700" y="3429000"/>
              <a:ext cx="2995613" cy="287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3542695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a:extLst>
              <a:ext uri="{FF2B5EF4-FFF2-40B4-BE49-F238E27FC236}">
                <a16:creationId xmlns:a16="http://schemas.microsoft.com/office/drawing/2014/main" id="{AA77524F-4D75-9848-B956-9729544695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549275"/>
            <a:ext cx="8477250" cy="566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01275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a:extLst>
              <a:ext uri="{FF2B5EF4-FFF2-40B4-BE49-F238E27FC236}">
                <a16:creationId xmlns:a16="http://schemas.microsoft.com/office/drawing/2014/main" id="{F59E7D42-A17A-3341-82F5-08CC93CEA2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85725"/>
            <a:ext cx="8745538" cy="6119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1139" name="Metin kutusu 1">
            <a:extLst>
              <a:ext uri="{FF2B5EF4-FFF2-40B4-BE49-F238E27FC236}">
                <a16:creationId xmlns:a16="http://schemas.microsoft.com/office/drawing/2014/main" id="{800E040F-4ED1-624A-BCF3-FAE97D4C6C62}"/>
              </a:ext>
            </a:extLst>
          </p:cNvPr>
          <p:cNvSpPr txBox="1">
            <a:spLocks noChangeArrowheads="1"/>
          </p:cNvSpPr>
          <p:nvPr/>
        </p:nvSpPr>
        <p:spPr bwMode="auto">
          <a:xfrm>
            <a:off x="3348038" y="6308725"/>
            <a:ext cx="3527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defRPr>
            </a:lvl1pPr>
            <a:lvl2pPr marL="742950" indent="-285750">
              <a:defRPr sz="2800" b="1">
                <a:solidFill>
                  <a:schemeClr val="tx1"/>
                </a:solidFill>
                <a:latin typeface="Times New Roman" panose="02020603050405020304" pitchFamily="18" charset="0"/>
              </a:defRPr>
            </a:lvl2pPr>
            <a:lvl3pPr marL="1143000" indent="-228600">
              <a:defRPr sz="2800" b="1">
                <a:solidFill>
                  <a:schemeClr val="tx1"/>
                </a:solidFill>
                <a:latin typeface="Times New Roman" panose="02020603050405020304" pitchFamily="18" charset="0"/>
              </a:defRPr>
            </a:lvl3pPr>
            <a:lvl4pPr marL="1600200" indent="-228600">
              <a:defRPr sz="2800" b="1">
                <a:solidFill>
                  <a:schemeClr val="tx1"/>
                </a:solidFill>
                <a:latin typeface="Times New Roman" panose="02020603050405020304" pitchFamily="18" charset="0"/>
              </a:defRPr>
            </a:lvl4pPr>
            <a:lvl5pPr marL="2057400" indent="-22860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r>
              <a:rPr lang="tr-TR" altLang="tr-TR" b="0"/>
              <a:t>Yetersiz rezistans</a:t>
            </a:r>
          </a:p>
        </p:txBody>
      </p:sp>
    </p:spTree>
    <p:extLst>
      <p:ext uri="{BB962C8B-B14F-4D97-AF65-F5344CB8AC3E}">
        <p14:creationId xmlns:p14="http://schemas.microsoft.com/office/powerpoint/2010/main" val="21568822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a:extLst>
              <a:ext uri="{FF2B5EF4-FFF2-40B4-BE49-F238E27FC236}">
                <a16:creationId xmlns:a16="http://schemas.microsoft.com/office/drawing/2014/main" id="{A1093685-8B58-0748-92BC-49093821EE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779838" cy="264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63" name="Picture 4">
            <a:extLst>
              <a:ext uri="{FF2B5EF4-FFF2-40B4-BE49-F238E27FC236}">
                <a16:creationId xmlns:a16="http://schemas.microsoft.com/office/drawing/2014/main" id="{E6CC3102-6586-594B-82E6-040FF6115C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2375" y="1216025"/>
            <a:ext cx="3689350" cy="277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64" name="Picture 5">
            <a:extLst>
              <a:ext uri="{FF2B5EF4-FFF2-40B4-BE49-F238E27FC236}">
                <a16:creationId xmlns:a16="http://schemas.microsoft.com/office/drawing/2014/main" id="{5E5A8294-DE90-3A48-A08D-1291E7DE9D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1913" y="3968750"/>
            <a:ext cx="4002087" cy="2868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165" name="Metin kutusu 1">
            <a:extLst>
              <a:ext uri="{FF2B5EF4-FFF2-40B4-BE49-F238E27FC236}">
                <a16:creationId xmlns:a16="http://schemas.microsoft.com/office/drawing/2014/main" id="{6557E827-3D34-C641-8CCE-BD4D2137AAAF}"/>
              </a:ext>
            </a:extLst>
          </p:cNvPr>
          <p:cNvSpPr txBox="1">
            <a:spLocks noChangeArrowheads="1"/>
          </p:cNvSpPr>
          <p:nvPr/>
        </p:nvSpPr>
        <p:spPr bwMode="auto">
          <a:xfrm>
            <a:off x="377825" y="4797425"/>
            <a:ext cx="3024188"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defRPr>
            </a:lvl1pPr>
            <a:lvl2pPr marL="742950" indent="-285750">
              <a:defRPr sz="2800" b="1">
                <a:solidFill>
                  <a:schemeClr val="tx1"/>
                </a:solidFill>
                <a:latin typeface="Times New Roman" panose="02020603050405020304" pitchFamily="18" charset="0"/>
              </a:defRPr>
            </a:lvl2pPr>
            <a:lvl3pPr marL="1143000" indent="-228600">
              <a:defRPr sz="2800" b="1">
                <a:solidFill>
                  <a:schemeClr val="tx1"/>
                </a:solidFill>
                <a:latin typeface="Times New Roman" panose="02020603050405020304" pitchFamily="18" charset="0"/>
              </a:defRPr>
            </a:lvl3pPr>
            <a:lvl4pPr marL="1600200" indent="-228600">
              <a:defRPr sz="2800" b="1">
                <a:solidFill>
                  <a:schemeClr val="tx1"/>
                </a:solidFill>
                <a:latin typeface="Times New Roman" panose="02020603050405020304" pitchFamily="18" charset="0"/>
              </a:defRPr>
            </a:lvl4pPr>
            <a:lvl5pPr marL="2057400" indent="-22860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r>
              <a:rPr lang="tr-TR" altLang="tr-TR" sz="3200" b="0">
                <a:solidFill>
                  <a:srgbClr val="FF0000"/>
                </a:solidFill>
                <a:latin typeface="Comic Sans MS" panose="030F0902030302020204" pitchFamily="66" charset="0"/>
              </a:rPr>
              <a:t>Post sökerken aşırı ısınmaya dikkat !!!</a:t>
            </a:r>
          </a:p>
        </p:txBody>
      </p:sp>
    </p:spTree>
    <p:extLst>
      <p:ext uri="{BB962C8B-B14F-4D97-AF65-F5344CB8AC3E}">
        <p14:creationId xmlns:p14="http://schemas.microsoft.com/office/powerpoint/2010/main" val="29183118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4592" y="1122363"/>
            <a:ext cx="8833104" cy="2387600"/>
          </a:xfrm>
        </p:spPr>
        <p:txBody>
          <a:bodyPr/>
          <a:lstStyle/>
          <a:p>
            <a:r>
              <a:rPr lang="tr-TR" dirty="0" err="1">
                <a:solidFill>
                  <a:srgbClr val="7030A0"/>
                </a:solidFill>
              </a:rPr>
              <a:t>Dental</a:t>
            </a:r>
            <a:r>
              <a:rPr lang="tr-TR" dirty="0">
                <a:solidFill>
                  <a:srgbClr val="7030A0"/>
                </a:solidFill>
              </a:rPr>
              <a:t> CAD CAM uygulamaları</a:t>
            </a:r>
          </a:p>
        </p:txBody>
      </p:sp>
      <p:sp>
        <p:nvSpPr>
          <p:cNvPr id="3" name="Subtitle 2"/>
          <p:cNvSpPr>
            <a:spLocks noGrp="1"/>
          </p:cNvSpPr>
          <p:nvPr>
            <p:ph type="subTitle" idx="1"/>
          </p:nvPr>
        </p:nvSpPr>
        <p:spPr>
          <a:xfrm>
            <a:off x="5285232" y="3602038"/>
            <a:ext cx="2715768" cy="1655762"/>
          </a:xfrm>
        </p:spPr>
        <p:txBody>
          <a:bodyPr/>
          <a:lstStyle/>
          <a:p>
            <a:r>
              <a:rPr lang="tr-TR" dirty="0" err="1">
                <a:solidFill>
                  <a:srgbClr val="002060"/>
                </a:solidFill>
              </a:rPr>
              <a:t>Doç.Dr</a:t>
            </a:r>
            <a:r>
              <a:rPr lang="tr-TR" dirty="0">
                <a:solidFill>
                  <a:srgbClr val="002060"/>
                </a:solidFill>
              </a:rPr>
              <a:t>. Ali KELEŞ</a:t>
            </a:r>
          </a:p>
        </p:txBody>
      </p:sp>
    </p:spTree>
    <p:extLst>
      <p:ext uri="{BB962C8B-B14F-4D97-AF65-F5344CB8AC3E}">
        <p14:creationId xmlns:p14="http://schemas.microsoft.com/office/powerpoint/2010/main" val="194082183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6638067" cy="6509287"/>
          </a:xfr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4968" t="6211" r="9608" b="3106"/>
          <a:stretch/>
        </p:blipFill>
        <p:spPr>
          <a:xfrm>
            <a:off x="6021466" y="4353339"/>
            <a:ext cx="3122534" cy="2360322"/>
          </a:xfrm>
          <a:prstGeom prst="rect">
            <a:avLst/>
          </a:prstGeom>
        </p:spPr>
      </p:pic>
    </p:spTree>
    <p:extLst>
      <p:ext uri="{BB962C8B-B14F-4D97-AF65-F5344CB8AC3E}">
        <p14:creationId xmlns:p14="http://schemas.microsoft.com/office/powerpoint/2010/main" val="21049796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371446"/>
            <a:ext cx="9176248" cy="3566314"/>
          </a:xfrm>
        </p:spPr>
      </p:pic>
    </p:spTree>
    <p:extLst>
      <p:ext uri="{BB962C8B-B14F-4D97-AF65-F5344CB8AC3E}">
        <p14:creationId xmlns:p14="http://schemas.microsoft.com/office/powerpoint/2010/main" val="357006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r="2791"/>
          <a:stretch/>
        </p:blipFill>
        <p:spPr>
          <a:xfrm>
            <a:off x="2742257" y="2506662"/>
            <a:ext cx="6401743" cy="4351338"/>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691"/>
            <a:ext cx="4261104" cy="3080707"/>
          </a:xfrm>
          <a:prstGeom prst="rect">
            <a:avLst/>
          </a:prstGeom>
        </p:spPr>
      </p:pic>
    </p:spTree>
    <p:extLst>
      <p:ext uri="{BB962C8B-B14F-4D97-AF65-F5344CB8AC3E}">
        <p14:creationId xmlns:p14="http://schemas.microsoft.com/office/powerpoint/2010/main" val="2732002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27621" y="4480560"/>
            <a:ext cx="6016379" cy="237744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6320539" cy="4480560"/>
          </a:xfrm>
          <a:prstGeom prst="rect">
            <a:avLst/>
          </a:prstGeom>
        </p:spPr>
      </p:pic>
    </p:spTree>
    <p:extLst>
      <p:ext uri="{BB962C8B-B14F-4D97-AF65-F5344CB8AC3E}">
        <p14:creationId xmlns:p14="http://schemas.microsoft.com/office/powerpoint/2010/main" val="140865942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1" y="3604983"/>
            <a:ext cx="4572000" cy="325301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604983"/>
          </a:xfrm>
          <a:prstGeom prst="rect">
            <a:avLst/>
          </a:prstGeom>
        </p:spPr>
      </p:pic>
    </p:spTree>
    <p:extLst>
      <p:ext uri="{BB962C8B-B14F-4D97-AF65-F5344CB8AC3E}">
        <p14:creationId xmlns:p14="http://schemas.microsoft.com/office/powerpoint/2010/main" val="16638041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7210" y="1954706"/>
            <a:ext cx="7886700" cy="3178775"/>
          </a:xfrm>
        </p:spPr>
      </p:pic>
    </p:spTree>
    <p:extLst>
      <p:ext uri="{BB962C8B-B14F-4D97-AF65-F5344CB8AC3E}">
        <p14:creationId xmlns:p14="http://schemas.microsoft.com/office/powerpoint/2010/main" val="7031141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45372" y="3435595"/>
            <a:ext cx="6198628" cy="3422405"/>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6144769" cy="3422404"/>
          </a:xfrm>
          <a:prstGeom prst="rect">
            <a:avLst/>
          </a:prstGeom>
        </p:spPr>
      </p:pic>
    </p:spTree>
    <p:extLst>
      <p:ext uri="{BB962C8B-B14F-4D97-AF65-F5344CB8AC3E}">
        <p14:creationId xmlns:p14="http://schemas.microsoft.com/office/powerpoint/2010/main" val="17067560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60320" y="0"/>
            <a:ext cx="3943350" cy="383215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74" y="1039775"/>
            <a:ext cx="2472645" cy="1282801"/>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0896" y="3895062"/>
            <a:ext cx="8540496" cy="294465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21958" y="1039775"/>
            <a:ext cx="2515108" cy="1555800"/>
          </a:xfrm>
          <a:prstGeom prst="rect">
            <a:avLst/>
          </a:prstGeom>
        </p:spPr>
      </p:pic>
    </p:spTree>
    <p:extLst>
      <p:ext uri="{BB962C8B-B14F-4D97-AF65-F5344CB8AC3E}">
        <p14:creationId xmlns:p14="http://schemas.microsoft.com/office/powerpoint/2010/main" val="1220189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r="1539" b="7292"/>
          <a:stretch/>
        </p:blipFill>
        <p:spPr>
          <a:xfrm>
            <a:off x="102755" y="3299789"/>
            <a:ext cx="8902097" cy="3538329"/>
          </a:xfr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721" r="1540" b="13385"/>
          <a:stretch/>
        </p:blipFill>
        <p:spPr>
          <a:xfrm>
            <a:off x="102755" y="0"/>
            <a:ext cx="8902097" cy="3339548"/>
          </a:xfrm>
          <a:prstGeom prst="rect">
            <a:avLst/>
          </a:prstGeom>
        </p:spPr>
      </p:pic>
    </p:spTree>
    <p:extLst>
      <p:ext uri="{BB962C8B-B14F-4D97-AF65-F5344CB8AC3E}">
        <p14:creationId xmlns:p14="http://schemas.microsoft.com/office/powerpoint/2010/main" val="75427798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58507" y="1368425"/>
            <a:ext cx="5573289" cy="4351338"/>
          </a:xfrm>
        </p:spPr>
      </p:pic>
    </p:spTree>
    <p:extLst>
      <p:ext uri="{BB962C8B-B14F-4D97-AF65-F5344CB8AC3E}">
        <p14:creationId xmlns:p14="http://schemas.microsoft.com/office/powerpoint/2010/main" val="5995579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err="1">
                <a:solidFill>
                  <a:srgbClr val="002060"/>
                </a:solidFill>
              </a:rPr>
              <a:t>Kök-kanal</a:t>
            </a:r>
            <a:r>
              <a:rPr lang="en-US" dirty="0">
                <a:solidFill>
                  <a:srgbClr val="002060"/>
                </a:solidFill>
              </a:rPr>
              <a:t> </a:t>
            </a:r>
            <a:r>
              <a:rPr lang="en-US" dirty="0" err="1">
                <a:solidFill>
                  <a:srgbClr val="002060"/>
                </a:solidFill>
              </a:rPr>
              <a:t>tedavisi</a:t>
            </a:r>
            <a:r>
              <a:rPr lang="en-US" dirty="0">
                <a:solidFill>
                  <a:srgbClr val="002060"/>
                </a:solidFill>
              </a:rPr>
              <a:t> </a:t>
            </a:r>
            <a:r>
              <a:rPr lang="en-US" dirty="0" err="1">
                <a:solidFill>
                  <a:srgbClr val="002060"/>
                </a:solidFill>
              </a:rPr>
              <a:t>görmüş</a:t>
            </a:r>
            <a:r>
              <a:rPr lang="en-US" dirty="0">
                <a:solidFill>
                  <a:srgbClr val="002060"/>
                </a:solidFill>
              </a:rPr>
              <a:t> </a:t>
            </a:r>
            <a:r>
              <a:rPr lang="en-US" dirty="0" err="1">
                <a:solidFill>
                  <a:srgbClr val="002060"/>
                </a:solidFill>
              </a:rPr>
              <a:t>ve</a:t>
            </a:r>
            <a:r>
              <a:rPr lang="en-US" dirty="0">
                <a:solidFill>
                  <a:srgbClr val="002060"/>
                </a:solidFill>
              </a:rPr>
              <a:t> </a:t>
            </a:r>
            <a:r>
              <a:rPr lang="en-US" dirty="0" err="1">
                <a:solidFill>
                  <a:srgbClr val="002060"/>
                </a:solidFill>
              </a:rPr>
              <a:t>aşırı</a:t>
            </a:r>
            <a:r>
              <a:rPr lang="en-US" dirty="0">
                <a:solidFill>
                  <a:srgbClr val="002060"/>
                </a:solidFill>
              </a:rPr>
              <a:t> koronal </a:t>
            </a:r>
            <a:r>
              <a:rPr lang="en-US" dirty="0" err="1">
                <a:solidFill>
                  <a:srgbClr val="002060"/>
                </a:solidFill>
              </a:rPr>
              <a:t>madde</a:t>
            </a:r>
            <a:r>
              <a:rPr lang="en-US" dirty="0">
                <a:solidFill>
                  <a:srgbClr val="002060"/>
                </a:solidFill>
              </a:rPr>
              <a:t> </a:t>
            </a:r>
            <a:r>
              <a:rPr lang="en-US" dirty="0" err="1">
                <a:solidFill>
                  <a:srgbClr val="002060"/>
                </a:solidFill>
              </a:rPr>
              <a:t>kaybı</a:t>
            </a:r>
            <a:r>
              <a:rPr lang="en-US" dirty="0">
                <a:solidFill>
                  <a:srgbClr val="002060"/>
                </a:solidFill>
              </a:rPr>
              <a:t> </a:t>
            </a:r>
            <a:r>
              <a:rPr lang="en-US" dirty="0" err="1">
                <a:solidFill>
                  <a:srgbClr val="002060"/>
                </a:solidFill>
              </a:rPr>
              <a:t>olan</a:t>
            </a:r>
            <a:r>
              <a:rPr lang="en-US" dirty="0">
                <a:solidFill>
                  <a:srgbClr val="002060"/>
                </a:solidFill>
              </a:rPr>
              <a:t> </a:t>
            </a:r>
            <a:r>
              <a:rPr lang="en-US" dirty="0" err="1">
                <a:solidFill>
                  <a:srgbClr val="002060"/>
                </a:solidFill>
              </a:rPr>
              <a:t>dişlerin</a:t>
            </a:r>
            <a:r>
              <a:rPr lang="en-US" dirty="0">
                <a:solidFill>
                  <a:srgbClr val="002060"/>
                </a:solidFill>
              </a:rPr>
              <a:t> </a:t>
            </a:r>
            <a:r>
              <a:rPr lang="en-US" dirty="0" err="1">
                <a:solidFill>
                  <a:srgbClr val="002060"/>
                </a:solidFill>
              </a:rPr>
              <a:t>restorasyonu</a:t>
            </a:r>
            <a:r>
              <a:rPr lang="en-US" dirty="0">
                <a:solidFill>
                  <a:srgbClr val="002060"/>
                </a:solidFill>
              </a:rPr>
              <a:t> </a:t>
            </a:r>
            <a:r>
              <a:rPr lang="en-US" dirty="0" err="1">
                <a:solidFill>
                  <a:srgbClr val="002060"/>
                </a:solidFill>
              </a:rPr>
              <a:t>halen</a:t>
            </a:r>
            <a:r>
              <a:rPr lang="en-US" dirty="0">
                <a:solidFill>
                  <a:srgbClr val="002060"/>
                </a:solidFill>
              </a:rPr>
              <a:t> </a:t>
            </a:r>
            <a:r>
              <a:rPr lang="en-US" dirty="0" err="1">
                <a:solidFill>
                  <a:srgbClr val="002060"/>
                </a:solidFill>
              </a:rPr>
              <a:t>klinik</a:t>
            </a:r>
            <a:r>
              <a:rPr lang="en-US" dirty="0">
                <a:solidFill>
                  <a:srgbClr val="002060"/>
                </a:solidFill>
              </a:rPr>
              <a:t> </a:t>
            </a:r>
            <a:r>
              <a:rPr lang="en-US" dirty="0" err="1">
                <a:solidFill>
                  <a:srgbClr val="002060"/>
                </a:solidFill>
              </a:rPr>
              <a:t>bir</a:t>
            </a:r>
            <a:r>
              <a:rPr lang="en-US" dirty="0">
                <a:solidFill>
                  <a:srgbClr val="002060"/>
                </a:solidFill>
              </a:rPr>
              <a:t> </a:t>
            </a:r>
            <a:r>
              <a:rPr lang="en-US" dirty="0" err="1">
                <a:solidFill>
                  <a:srgbClr val="002060"/>
                </a:solidFill>
              </a:rPr>
              <a:t>sorundur</a:t>
            </a:r>
            <a:endParaRPr lang="en-US" dirty="0">
              <a:solidFill>
                <a:srgbClr val="002060"/>
              </a:solidFill>
            </a:endParaRPr>
          </a:p>
        </p:txBody>
      </p:sp>
    </p:spTree>
    <p:extLst>
      <p:ext uri="{BB962C8B-B14F-4D97-AF65-F5344CB8AC3E}">
        <p14:creationId xmlns:p14="http://schemas.microsoft.com/office/powerpoint/2010/main" val="116825757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r>
              <a:rPr lang="en-US" dirty="0" err="1">
                <a:solidFill>
                  <a:srgbClr val="002060"/>
                </a:solidFill>
              </a:rPr>
              <a:t>İnleyler</a:t>
            </a:r>
            <a:r>
              <a:rPr lang="en-US" dirty="0">
                <a:solidFill>
                  <a:srgbClr val="002060"/>
                </a:solidFill>
              </a:rPr>
              <a:t>, </a:t>
            </a:r>
            <a:r>
              <a:rPr lang="en-US" dirty="0" err="1">
                <a:solidFill>
                  <a:srgbClr val="002060"/>
                </a:solidFill>
              </a:rPr>
              <a:t>onleyler</a:t>
            </a:r>
            <a:r>
              <a:rPr lang="en-US" dirty="0">
                <a:solidFill>
                  <a:srgbClr val="002060"/>
                </a:solidFill>
              </a:rPr>
              <a:t>, </a:t>
            </a:r>
            <a:r>
              <a:rPr lang="en-US" dirty="0" err="1">
                <a:solidFill>
                  <a:srgbClr val="002060"/>
                </a:solidFill>
              </a:rPr>
              <a:t>overleyler</a:t>
            </a:r>
            <a:r>
              <a:rPr lang="en-US" dirty="0">
                <a:solidFill>
                  <a:srgbClr val="002060"/>
                </a:solidFill>
              </a:rPr>
              <a:t>, post </a:t>
            </a:r>
            <a:r>
              <a:rPr lang="en-US" dirty="0" err="1">
                <a:solidFill>
                  <a:srgbClr val="002060"/>
                </a:solidFill>
              </a:rPr>
              <a:t>veya</a:t>
            </a:r>
            <a:r>
              <a:rPr lang="en-US" dirty="0">
                <a:solidFill>
                  <a:srgbClr val="002060"/>
                </a:solidFill>
              </a:rPr>
              <a:t> </a:t>
            </a:r>
            <a:r>
              <a:rPr lang="en-US" dirty="0" err="1">
                <a:solidFill>
                  <a:srgbClr val="002060"/>
                </a:solidFill>
              </a:rPr>
              <a:t>endokron</a:t>
            </a:r>
            <a:r>
              <a:rPr lang="en-US" dirty="0">
                <a:solidFill>
                  <a:srgbClr val="002060"/>
                </a:solidFill>
              </a:rPr>
              <a:t> </a:t>
            </a:r>
            <a:r>
              <a:rPr lang="en-US" dirty="0" err="1">
                <a:solidFill>
                  <a:srgbClr val="002060"/>
                </a:solidFill>
              </a:rPr>
              <a:t>gibi</a:t>
            </a:r>
            <a:r>
              <a:rPr lang="en-US" dirty="0">
                <a:solidFill>
                  <a:srgbClr val="002060"/>
                </a:solidFill>
              </a:rPr>
              <a:t> </a:t>
            </a:r>
            <a:r>
              <a:rPr lang="en-US" dirty="0" err="1">
                <a:solidFill>
                  <a:srgbClr val="002060"/>
                </a:solidFill>
              </a:rPr>
              <a:t>restorasyonlar</a:t>
            </a:r>
            <a:r>
              <a:rPr lang="en-US" dirty="0">
                <a:solidFill>
                  <a:srgbClr val="002060"/>
                </a:solidFill>
              </a:rPr>
              <a:t> </a:t>
            </a:r>
            <a:r>
              <a:rPr lang="en-US" dirty="0" err="1">
                <a:solidFill>
                  <a:srgbClr val="002060"/>
                </a:solidFill>
              </a:rPr>
              <a:t>kullanılmaktadır</a:t>
            </a:r>
            <a:endParaRPr lang="en-US" dirty="0">
              <a:solidFill>
                <a:srgbClr val="002060"/>
              </a:solidFill>
            </a:endParaRPr>
          </a:p>
        </p:txBody>
      </p:sp>
    </p:spTree>
    <p:extLst>
      <p:ext uri="{BB962C8B-B14F-4D97-AF65-F5344CB8AC3E}">
        <p14:creationId xmlns:p14="http://schemas.microsoft.com/office/powerpoint/2010/main" val="125979247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r>
              <a:rPr lang="en-US" dirty="0" err="1">
                <a:solidFill>
                  <a:srgbClr val="002060"/>
                </a:solidFill>
              </a:rPr>
              <a:t>Kanaldan</a:t>
            </a:r>
            <a:r>
              <a:rPr lang="en-US" dirty="0">
                <a:solidFill>
                  <a:srgbClr val="002060"/>
                </a:solidFill>
              </a:rPr>
              <a:t> </a:t>
            </a:r>
            <a:r>
              <a:rPr lang="en-US" dirty="0" err="1">
                <a:solidFill>
                  <a:srgbClr val="002060"/>
                </a:solidFill>
              </a:rPr>
              <a:t>destek</a:t>
            </a:r>
            <a:r>
              <a:rPr lang="en-US" dirty="0">
                <a:solidFill>
                  <a:srgbClr val="002060"/>
                </a:solidFill>
              </a:rPr>
              <a:t> </a:t>
            </a:r>
            <a:r>
              <a:rPr lang="en-US" dirty="0" err="1">
                <a:solidFill>
                  <a:srgbClr val="002060"/>
                </a:solidFill>
              </a:rPr>
              <a:t>almak</a:t>
            </a:r>
            <a:r>
              <a:rPr lang="en-US" dirty="0">
                <a:solidFill>
                  <a:srgbClr val="002060"/>
                </a:solidFill>
              </a:rPr>
              <a:t> </a:t>
            </a:r>
            <a:r>
              <a:rPr lang="en-US" dirty="0" err="1">
                <a:solidFill>
                  <a:srgbClr val="002060"/>
                </a:solidFill>
              </a:rPr>
              <a:t>için</a:t>
            </a:r>
            <a:r>
              <a:rPr lang="en-US" dirty="0">
                <a:solidFill>
                  <a:srgbClr val="002060"/>
                </a:solidFill>
              </a:rPr>
              <a:t> </a:t>
            </a:r>
            <a:r>
              <a:rPr lang="en-US" dirty="0" err="1">
                <a:solidFill>
                  <a:srgbClr val="002060"/>
                </a:solidFill>
              </a:rPr>
              <a:t>kullanılan</a:t>
            </a:r>
            <a:r>
              <a:rPr lang="en-US" dirty="0">
                <a:solidFill>
                  <a:srgbClr val="002060"/>
                </a:solidFill>
              </a:rPr>
              <a:t> </a:t>
            </a:r>
            <a:r>
              <a:rPr lang="en-US" dirty="0" err="1">
                <a:solidFill>
                  <a:srgbClr val="002060"/>
                </a:solidFill>
              </a:rPr>
              <a:t>postlar</a:t>
            </a:r>
            <a:r>
              <a:rPr lang="en-US" dirty="0">
                <a:solidFill>
                  <a:srgbClr val="002060"/>
                </a:solidFill>
              </a:rPr>
              <a:t> </a:t>
            </a:r>
            <a:r>
              <a:rPr lang="en-US" dirty="0" err="1">
                <a:solidFill>
                  <a:srgbClr val="002060"/>
                </a:solidFill>
              </a:rPr>
              <a:t>kök</a:t>
            </a:r>
            <a:r>
              <a:rPr lang="en-US" dirty="0">
                <a:solidFill>
                  <a:srgbClr val="002060"/>
                </a:solidFill>
              </a:rPr>
              <a:t> </a:t>
            </a:r>
            <a:r>
              <a:rPr lang="en-US" dirty="0" err="1">
                <a:solidFill>
                  <a:srgbClr val="002060"/>
                </a:solidFill>
              </a:rPr>
              <a:t>dokusundan</a:t>
            </a:r>
            <a:r>
              <a:rPr lang="en-US" dirty="0">
                <a:solidFill>
                  <a:srgbClr val="002060"/>
                </a:solidFill>
              </a:rPr>
              <a:t> </a:t>
            </a:r>
            <a:r>
              <a:rPr lang="en-US" dirty="0" err="1">
                <a:solidFill>
                  <a:srgbClr val="002060"/>
                </a:solidFill>
              </a:rPr>
              <a:t>madde</a:t>
            </a:r>
            <a:r>
              <a:rPr lang="en-US" dirty="0">
                <a:solidFill>
                  <a:srgbClr val="002060"/>
                </a:solidFill>
              </a:rPr>
              <a:t> </a:t>
            </a:r>
            <a:r>
              <a:rPr lang="en-US" dirty="0" err="1">
                <a:solidFill>
                  <a:srgbClr val="002060"/>
                </a:solidFill>
              </a:rPr>
              <a:t>kaybına</a:t>
            </a:r>
            <a:r>
              <a:rPr lang="en-US" dirty="0">
                <a:solidFill>
                  <a:srgbClr val="002060"/>
                </a:solidFill>
              </a:rPr>
              <a:t> </a:t>
            </a:r>
            <a:r>
              <a:rPr lang="en-US" dirty="0" err="1">
                <a:solidFill>
                  <a:srgbClr val="002060"/>
                </a:solidFill>
              </a:rPr>
              <a:t>neden</a:t>
            </a:r>
            <a:r>
              <a:rPr lang="en-US" dirty="0">
                <a:solidFill>
                  <a:srgbClr val="002060"/>
                </a:solidFill>
              </a:rPr>
              <a:t> </a:t>
            </a:r>
            <a:r>
              <a:rPr lang="en-US" dirty="0" err="1">
                <a:solidFill>
                  <a:srgbClr val="002060"/>
                </a:solidFill>
              </a:rPr>
              <a:t>olmaktadır</a:t>
            </a:r>
            <a:endParaRPr lang="en-US" dirty="0">
              <a:solidFill>
                <a:srgbClr val="002060"/>
              </a:solidFill>
            </a:endParaRPr>
          </a:p>
        </p:txBody>
      </p:sp>
    </p:spTree>
    <p:extLst>
      <p:ext uri="{BB962C8B-B14F-4D97-AF65-F5344CB8AC3E}">
        <p14:creationId xmlns:p14="http://schemas.microsoft.com/office/powerpoint/2010/main" val="20376013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133856"/>
            <a:ext cx="7886700" cy="5043107"/>
          </a:xfrm>
        </p:spPr>
        <p:txBody>
          <a:bodyPr>
            <a:normAutofit/>
          </a:bodyPr>
          <a:lstStyle/>
          <a:p>
            <a:r>
              <a:rPr lang="en-US" dirty="0" err="1">
                <a:solidFill>
                  <a:srgbClr val="002060"/>
                </a:solidFill>
              </a:rPr>
              <a:t>Bilgisayar</a:t>
            </a:r>
            <a:r>
              <a:rPr lang="en-US" dirty="0">
                <a:solidFill>
                  <a:srgbClr val="002060"/>
                </a:solidFill>
              </a:rPr>
              <a:t> </a:t>
            </a:r>
            <a:r>
              <a:rPr lang="en-US" dirty="0" err="1">
                <a:solidFill>
                  <a:srgbClr val="002060"/>
                </a:solidFill>
              </a:rPr>
              <a:t>destekli</a:t>
            </a:r>
            <a:r>
              <a:rPr lang="en-US" dirty="0">
                <a:solidFill>
                  <a:srgbClr val="002060"/>
                </a:solidFill>
              </a:rPr>
              <a:t> </a:t>
            </a:r>
            <a:r>
              <a:rPr lang="en-US" dirty="0" err="1">
                <a:solidFill>
                  <a:srgbClr val="002060"/>
                </a:solidFill>
              </a:rPr>
              <a:t>teknolojiler</a:t>
            </a:r>
            <a:r>
              <a:rPr lang="en-US" dirty="0">
                <a:solidFill>
                  <a:srgbClr val="002060"/>
                </a:solidFill>
              </a:rPr>
              <a:t> </a:t>
            </a:r>
            <a:r>
              <a:rPr lang="en-US" dirty="0" err="1">
                <a:solidFill>
                  <a:srgbClr val="002060"/>
                </a:solidFill>
              </a:rPr>
              <a:t>kullanılarak</a:t>
            </a:r>
            <a:r>
              <a:rPr lang="en-US" dirty="0">
                <a:solidFill>
                  <a:srgbClr val="002060"/>
                </a:solidFill>
              </a:rPr>
              <a:t> </a:t>
            </a:r>
            <a:r>
              <a:rPr lang="en-US" dirty="0" err="1">
                <a:solidFill>
                  <a:srgbClr val="002060"/>
                </a:solidFill>
              </a:rPr>
              <a:t>merkezi</a:t>
            </a:r>
            <a:r>
              <a:rPr lang="en-US" dirty="0">
                <a:solidFill>
                  <a:srgbClr val="002060"/>
                </a:solidFill>
              </a:rPr>
              <a:t> </a:t>
            </a:r>
            <a:r>
              <a:rPr lang="en-US" dirty="0" err="1">
                <a:solidFill>
                  <a:srgbClr val="002060"/>
                </a:solidFill>
              </a:rPr>
              <a:t>retansiyon</a:t>
            </a:r>
            <a:r>
              <a:rPr lang="en-US" dirty="0">
                <a:solidFill>
                  <a:srgbClr val="002060"/>
                </a:solidFill>
              </a:rPr>
              <a:t> </a:t>
            </a:r>
            <a:r>
              <a:rPr lang="en-US" dirty="0" err="1">
                <a:solidFill>
                  <a:srgbClr val="002060"/>
                </a:solidFill>
              </a:rPr>
              <a:t>kavitesi</a:t>
            </a:r>
            <a:r>
              <a:rPr lang="en-US" dirty="0">
                <a:solidFill>
                  <a:srgbClr val="002060"/>
                </a:solidFill>
              </a:rPr>
              <a:t> </a:t>
            </a:r>
            <a:r>
              <a:rPr lang="en-US" dirty="0" err="1">
                <a:solidFill>
                  <a:srgbClr val="002060"/>
                </a:solidFill>
              </a:rPr>
              <a:t>olacak</a:t>
            </a:r>
            <a:r>
              <a:rPr lang="en-US" dirty="0">
                <a:solidFill>
                  <a:srgbClr val="002060"/>
                </a:solidFill>
              </a:rPr>
              <a:t> </a:t>
            </a:r>
            <a:r>
              <a:rPr lang="en-US" dirty="0" err="1">
                <a:solidFill>
                  <a:srgbClr val="002060"/>
                </a:solidFill>
              </a:rPr>
              <a:t>şekilde</a:t>
            </a:r>
            <a:r>
              <a:rPr lang="en-US" dirty="0">
                <a:solidFill>
                  <a:srgbClr val="002060"/>
                </a:solidFill>
              </a:rPr>
              <a:t> </a:t>
            </a:r>
            <a:r>
              <a:rPr lang="en-US" dirty="0" err="1">
                <a:solidFill>
                  <a:srgbClr val="002060"/>
                </a:solidFill>
              </a:rPr>
              <a:t>pulpa</a:t>
            </a:r>
            <a:r>
              <a:rPr lang="en-US" dirty="0">
                <a:solidFill>
                  <a:srgbClr val="002060"/>
                </a:solidFill>
              </a:rPr>
              <a:t> </a:t>
            </a:r>
            <a:r>
              <a:rPr lang="en-US" dirty="0" err="1">
                <a:solidFill>
                  <a:srgbClr val="002060"/>
                </a:solidFill>
              </a:rPr>
              <a:t>odasını</a:t>
            </a:r>
            <a:r>
              <a:rPr lang="en-US" dirty="0">
                <a:solidFill>
                  <a:srgbClr val="002060"/>
                </a:solidFill>
              </a:rPr>
              <a:t> </a:t>
            </a:r>
            <a:r>
              <a:rPr lang="en-US" dirty="0" err="1">
                <a:solidFill>
                  <a:srgbClr val="002060"/>
                </a:solidFill>
              </a:rPr>
              <a:t>kullanan</a:t>
            </a:r>
            <a:r>
              <a:rPr lang="en-US" dirty="0">
                <a:solidFill>
                  <a:srgbClr val="002060"/>
                </a:solidFill>
              </a:rPr>
              <a:t> </a:t>
            </a:r>
            <a:r>
              <a:rPr lang="en-US" dirty="0" err="1">
                <a:solidFill>
                  <a:srgbClr val="002060"/>
                </a:solidFill>
              </a:rPr>
              <a:t>restorasyonlara</a:t>
            </a:r>
            <a:r>
              <a:rPr lang="en-US" dirty="0">
                <a:solidFill>
                  <a:srgbClr val="002060"/>
                </a:solidFill>
              </a:rPr>
              <a:t> </a:t>
            </a:r>
            <a:r>
              <a:rPr lang="en-US" dirty="0" err="1">
                <a:solidFill>
                  <a:srgbClr val="002060"/>
                </a:solidFill>
              </a:rPr>
              <a:t>endokron</a:t>
            </a:r>
            <a:r>
              <a:rPr lang="en-US" dirty="0">
                <a:solidFill>
                  <a:srgbClr val="002060"/>
                </a:solidFill>
              </a:rPr>
              <a:t> </a:t>
            </a:r>
            <a:r>
              <a:rPr lang="en-US" dirty="0" err="1">
                <a:solidFill>
                  <a:srgbClr val="002060"/>
                </a:solidFill>
              </a:rPr>
              <a:t>denir</a:t>
            </a:r>
            <a:r>
              <a:rPr lang="en-US" dirty="0">
                <a:solidFill>
                  <a:srgbClr val="002060"/>
                </a:solidFill>
              </a:rPr>
              <a:t>. </a:t>
            </a:r>
          </a:p>
          <a:p>
            <a:endParaRPr lang="en-US" dirty="0">
              <a:solidFill>
                <a:srgbClr val="002060"/>
              </a:solidFill>
            </a:endParaRPr>
          </a:p>
          <a:p>
            <a:r>
              <a:rPr lang="en-US" dirty="0" err="1">
                <a:solidFill>
                  <a:srgbClr val="002060"/>
                </a:solidFill>
              </a:rPr>
              <a:t>Endokrona</a:t>
            </a:r>
            <a:r>
              <a:rPr lang="en-US" dirty="0">
                <a:solidFill>
                  <a:srgbClr val="002060"/>
                </a:solidFill>
              </a:rPr>
              <a:t> </a:t>
            </a:r>
            <a:r>
              <a:rPr lang="en-US" dirty="0" err="1">
                <a:solidFill>
                  <a:srgbClr val="002060"/>
                </a:solidFill>
              </a:rPr>
              <a:t>entegre</a:t>
            </a:r>
            <a:r>
              <a:rPr lang="en-US" dirty="0">
                <a:solidFill>
                  <a:srgbClr val="002060"/>
                </a:solidFill>
              </a:rPr>
              <a:t> </a:t>
            </a:r>
            <a:r>
              <a:rPr lang="en-US" dirty="0" err="1">
                <a:solidFill>
                  <a:srgbClr val="002060"/>
                </a:solidFill>
              </a:rPr>
              <a:t>olarak</a:t>
            </a:r>
            <a:r>
              <a:rPr lang="en-US" dirty="0">
                <a:solidFill>
                  <a:srgbClr val="002060"/>
                </a:solidFill>
              </a:rPr>
              <a:t> </a:t>
            </a:r>
            <a:r>
              <a:rPr lang="en-US" dirty="0" err="1">
                <a:solidFill>
                  <a:srgbClr val="002060"/>
                </a:solidFill>
              </a:rPr>
              <a:t>bulunan</a:t>
            </a:r>
            <a:r>
              <a:rPr lang="en-US" dirty="0">
                <a:solidFill>
                  <a:srgbClr val="002060"/>
                </a:solidFill>
              </a:rPr>
              <a:t> </a:t>
            </a:r>
            <a:r>
              <a:rPr lang="en-US" dirty="0" err="1">
                <a:solidFill>
                  <a:srgbClr val="002060"/>
                </a:solidFill>
              </a:rPr>
              <a:t>bu</a:t>
            </a:r>
            <a:r>
              <a:rPr lang="en-US" dirty="0">
                <a:solidFill>
                  <a:srgbClr val="002060"/>
                </a:solidFill>
              </a:rPr>
              <a:t> </a:t>
            </a:r>
            <a:r>
              <a:rPr lang="en-US" dirty="0" err="1">
                <a:solidFill>
                  <a:srgbClr val="002060"/>
                </a:solidFill>
              </a:rPr>
              <a:t>retansiyon</a:t>
            </a:r>
            <a:r>
              <a:rPr lang="en-US" dirty="0">
                <a:solidFill>
                  <a:srgbClr val="002060"/>
                </a:solidFill>
              </a:rPr>
              <a:t> </a:t>
            </a:r>
            <a:r>
              <a:rPr lang="en-US" dirty="0" err="1">
                <a:solidFill>
                  <a:srgbClr val="002060"/>
                </a:solidFill>
              </a:rPr>
              <a:t>parçası</a:t>
            </a:r>
            <a:r>
              <a:rPr lang="en-US" dirty="0">
                <a:solidFill>
                  <a:srgbClr val="002060"/>
                </a:solidFill>
              </a:rPr>
              <a:t> </a:t>
            </a:r>
            <a:r>
              <a:rPr lang="en-US" dirty="0" err="1">
                <a:solidFill>
                  <a:srgbClr val="002060"/>
                </a:solidFill>
              </a:rPr>
              <a:t>pulpa</a:t>
            </a:r>
            <a:r>
              <a:rPr lang="en-US" dirty="0">
                <a:solidFill>
                  <a:srgbClr val="002060"/>
                </a:solidFill>
              </a:rPr>
              <a:t> </a:t>
            </a:r>
            <a:r>
              <a:rPr lang="en-US" dirty="0" err="1">
                <a:solidFill>
                  <a:srgbClr val="002060"/>
                </a:solidFill>
              </a:rPr>
              <a:t>odasının</a:t>
            </a:r>
            <a:r>
              <a:rPr lang="en-US" dirty="0">
                <a:solidFill>
                  <a:srgbClr val="002060"/>
                </a:solidFill>
              </a:rPr>
              <a:t> </a:t>
            </a:r>
            <a:r>
              <a:rPr lang="en-US" dirty="0" err="1">
                <a:solidFill>
                  <a:srgbClr val="002060"/>
                </a:solidFill>
              </a:rPr>
              <a:t>içini</a:t>
            </a:r>
            <a:r>
              <a:rPr lang="en-US" dirty="0">
                <a:solidFill>
                  <a:srgbClr val="002060"/>
                </a:solidFill>
              </a:rPr>
              <a:t> </a:t>
            </a:r>
            <a:r>
              <a:rPr lang="en-US" dirty="0" err="1">
                <a:solidFill>
                  <a:srgbClr val="002060"/>
                </a:solidFill>
              </a:rPr>
              <a:t>doldurur</a:t>
            </a:r>
            <a:r>
              <a:rPr lang="en-US" dirty="0">
                <a:solidFill>
                  <a:srgbClr val="002060"/>
                </a:solidFill>
              </a:rPr>
              <a:t>; </a:t>
            </a:r>
            <a:r>
              <a:rPr lang="en-US" dirty="0" err="1">
                <a:solidFill>
                  <a:srgbClr val="002060"/>
                </a:solidFill>
              </a:rPr>
              <a:t>fakat</a:t>
            </a:r>
            <a:r>
              <a:rPr lang="en-US" dirty="0">
                <a:solidFill>
                  <a:srgbClr val="002060"/>
                </a:solidFill>
              </a:rPr>
              <a:t> </a:t>
            </a:r>
            <a:r>
              <a:rPr lang="en-US" dirty="0" err="1">
                <a:solidFill>
                  <a:srgbClr val="002060"/>
                </a:solidFill>
              </a:rPr>
              <a:t>herhangi</a:t>
            </a:r>
            <a:r>
              <a:rPr lang="en-US" dirty="0">
                <a:solidFill>
                  <a:srgbClr val="002060"/>
                </a:solidFill>
              </a:rPr>
              <a:t> </a:t>
            </a:r>
            <a:r>
              <a:rPr lang="en-US" dirty="0" err="1">
                <a:solidFill>
                  <a:srgbClr val="002060"/>
                </a:solidFill>
              </a:rPr>
              <a:t>bir</a:t>
            </a:r>
            <a:r>
              <a:rPr lang="en-US" dirty="0">
                <a:solidFill>
                  <a:srgbClr val="002060"/>
                </a:solidFill>
              </a:rPr>
              <a:t> </a:t>
            </a:r>
            <a:r>
              <a:rPr lang="en-US" dirty="0" err="1">
                <a:solidFill>
                  <a:srgbClr val="7030A0"/>
                </a:solidFill>
              </a:rPr>
              <a:t>makromekanik</a:t>
            </a:r>
            <a:r>
              <a:rPr lang="en-US" dirty="0">
                <a:solidFill>
                  <a:srgbClr val="002060"/>
                </a:solidFill>
              </a:rPr>
              <a:t> </a:t>
            </a:r>
            <a:r>
              <a:rPr lang="en-US" dirty="0" err="1">
                <a:solidFill>
                  <a:srgbClr val="002060"/>
                </a:solidFill>
              </a:rPr>
              <a:t>tutunma</a:t>
            </a:r>
            <a:r>
              <a:rPr lang="en-US" dirty="0">
                <a:solidFill>
                  <a:srgbClr val="002060"/>
                </a:solidFill>
              </a:rPr>
              <a:t> </a:t>
            </a:r>
            <a:r>
              <a:rPr lang="en-US" dirty="0" err="1">
                <a:solidFill>
                  <a:srgbClr val="002060"/>
                </a:solidFill>
              </a:rPr>
              <a:t>sağlamaz</a:t>
            </a:r>
            <a:r>
              <a:rPr lang="en-US" dirty="0">
                <a:solidFill>
                  <a:srgbClr val="002060"/>
                </a:solidFill>
              </a:rPr>
              <a:t>. </a:t>
            </a:r>
            <a:r>
              <a:rPr lang="en-US" dirty="0" err="1">
                <a:solidFill>
                  <a:srgbClr val="002060"/>
                </a:solidFill>
              </a:rPr>
              <a:t>Endokron</a:t>
            </a:r>
            <a:r>
              <a:rPr lang="en-US" dirty="0">
                <a:solidFill>
                  <a:srgbClr val="002060"/>
                </a:solidFill>
              </a:rPr>
              <a:t> </a:t>
            </a:r>
            <a:r>
              <a:rPr lang="en-US" dirty="0" err="1">
                <a:solidFill>
                  <a:srgbClr val="7030A0"/>
                </a:solidFill>
              </a:rPr>
              <a:t>monoblok</a:t>
            </a:r>
            <a:r>
              <a:rPr lang="en-US" dirty="0">
                <a:solidFill>
                  <a:srgbClr val="002060"/>
                </a:solidFill>
              </a:rPr>
              <a:t> </a:t>
            </a:r>
            <a:r>
              <a:rPr lang="en-US" dirty="0" err="1">
                <a:solidFill>
                  <a:srgbClr val="002060"/>
                </a:solidFill>
              </a:rPr>
              <a:t>bir</a:t>
            </a:r>
            <a:r>
              <a:rPr lang="en-US" dirty="0">
                <a:solidFill>
                  <a:srgbClr val="002060"/>
                </a:solidFill>
              </a:rPr>
              <a:t> </a:t>
            </a:r>
            <a:r>
              <a:rPr lang="en-US" dirty="0" err="1">
                <a:solidFill>
                  <a:srgbClr val="002060"/>
                </a:solidFill>
              </a:rPr>
              <a:t>yapıdadır</a:t>
            </a:r>
            <a:r>
              <a:rPr lang="en-US" dirty="0">
                <a:solidFill>
                  <a:srgbClr val="002060"/>
                </a:solidFill>
              </a:rPr>
              <a:t>.</a:t>
            </a:r>
          </a:p>
          <a:p>
            <a:endParaRPr lang="en-US" dirty="0">
              <a:solidFill>
                <a:srgbClr val="002060"/>
              </a:solidFill>
            </a:endParaRPr>
          </a:p>
          <a:p>
            <a:r>
              <a:rPr lang="en-US" dirty="0" err="1">
                <a:solidFill>
                  <a:srgbClr val="002060"/>
                </a:solidFill>
              </a:rPr>
              <a:t>Adeziv</a:t>
            </a:r>
            <a:r>
              <a:rPr lang="en-US" dirty="0">
                <a:solidFill>
                  <a:srgbClr val="002060"/>
                </a:solidFill>
              </a:rPr>
              <a:t> </a:t>
            </a:r>
            <a:r>
              <a:rPr lang="en-US" dirty="0" err="1">
                <a:solidFill>
                  <a:srgbClr val="002060"/>
                </a:solidFill>
              </a:rPr>
              <a:t>sistemlerin</a:t>
            </a:r>
            <a:r>
              <a:rPr lang="en-US" dirty="0">
                <a:solidFill>
                  <a:srgbClr val="002060"/>
                </a:solidFill>
              </a:rPr>
              <a:t> </a:t>
            </a:r>
            <a:r>
              <a:rPr lang="en-US" dirty="0" err="1">
                <a:solidFill>
                  <a:srgbClr val="002060"/>
                </a:solidFill>
              </a:rPr>
              <a:t>gelişmesiyle</a:t>
            </a:r>
            <a:r>
              <a:rPr lang="en-US" dirty="0">
                <a:solidFill>
                  <a:srgbClr val="002060"/>
                </a:solidFill>
              </a:rPr>
              <a:t> </a:t>
            </a:r>
            <a:r>
              <a:rPr lang="en-US" dirty="0" err="1">
                <a:solidFill>
                  <a:srgbClr val="002060"/>
                </a:solidFill>
              </a:rPr>
              <a:t>yüksek</a:t>
            </a:r>
            <a:r>
              <a:rPr lang="en-US" dirty="0">
                <a:solidFill>
                  <a:srgbClr val="002060"/>
                </a:solidFill>
              </a:rPr>
              <a:t> </a:t>
            </a:r>
            <a:r>
              <a:rPr lang="en-US" dirty="0" err="1">
                <a:solidFill>
                  <a:srgbClr val="002060"/>
                </a:solidFill>
              </a:rPr>
              <a:t>yapışma</a:t>
            </a:r>
            <a:r>
              <a:rPr lang="en-US" dirty="0">
                <a:solidFill>
                  <a:srgbClr val="002060"/>
                </a:solidFill>
              </a:rPr>
              <a:t> </a:t>
            </a:r>
            <a:r>
              <a:rPr lang="en-US" dirty="0" err="1">
                <a:solidFill>
                  <a:srgbClr val="002060"/>
                </a:solidFill>
              </a:rPr>
              <a:t>ve</a:t>
            </a:r>
            <a:r>
              <a:rPr lang="en-US" dirty="0">
                <a:solidFill>
                  <a:srgbClr val="002060"/>
                </a:solidFill>
              </a:rPr>
              <a:t> </a:t>
            </a:r>
            <a:r>
              <a:rPr lang="en-US" dirty="0" err="1">
                <a:solidFill>
                  <a:srgbClr val="002060"/>
                </a:solidFill>
              </a:rPr>
              <a:t>dayanım</a:t>
            </a:r>
            <a:r>
              <a:rPr lang="en-US" dirty="0">
                <a:solidFill>
                  <a:srgbClr val="002060"/>
                </a:solidFill>
              </a:rPr>
              <a:t> </a:t>
            </a:r>
            <a:r>
              <a:rPr lang="en-US" dirty="0" err="1">
                <a:solidFill>
                  <a:srgbClr val="002060"/>
                </a:solidFill>
              </a:rPr>
              <a:t>göstermektedir</a:t>
            </a:r>
            <a:endParaRPr lang="en-US" dirty="0">
              <a:solidFill>
                <a:srgbClr val="002060"/>
              </a:solidFill>
            </a:endParaRPr>
          </a:p>
        </p:txBody>
      </p:sp>
    </p:spTree>
    <p:extLst>
      <p:ext uri="{BB962C8B-B14F-4D97-AF65-F5344CB8AC3E}">
        <p14:creationId xmlns:p14="http://schemas.microsoft.com/office/powerpoint/2010/main" val="42050900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254000"/>
            <a:ext cx="8007350" cy="5922963"/>
          </a:xfrm>
        </p:spPr>
        <p:txBody>
          <a:bodyPr/>
          <a:lstStyle/>
          <a:p>
            <a:r>
              <a:rPr lang="en-US" dirty="0" err="1">
                <a:solidFill>
                  <a:srgbClr val="002060"/>
                </a:solidFill>
              </a:rPr>
              <a:t>Endokron</a:t>
            </a:r>
            <a:r>
              <a:rPr lang="en-US" dirty="0">
                <a:solidFill>
                  <a:srgbClr val="002060"/>
                </a:solidFill>
              </a:rPr>
              <a:t> </a:t>
            </a:r>
            <a:r>
              <a:rPr lang="en-US" dirty="0" err="1">
                <a:solidFill>
                  <a:srgbClr val="002060"/>
                </a:solidFill>
              </a:rPr>
              <a:t>ise</a:t>
            </a:r>
            <a:r>
              <a:rPr lang="en-US" dirty="0">
                <a:solidFill>
                  <a:srgbClr val="002060"/>
                </a:solidFill>
              </a:rPr>
              <a:t> </a:t>
            </a:r>
            <a:r>
              <a:rPr lang="en-US" dirty="0" err="1">
                <a:solidFill>
                  <a:srgbClr val="002060"/>
                </a:solidFill>
              </a:rPr>
              <a:t>pulpa</a:t>
            </a:r>
            <a:r>
              <a:rPr lang="en-US" dirty="0">
                <a:solidFill>
                  <a:srgbClr val="002060"/>
                </a:solidFill>
              </a:rPr>
              <a:t> </a:t>
            </a:r>
            <a:r>
              <a:rPr lang="en-US" dirty="0" err="1">
                <a:solidFill>
                  <a:srgbClr val="002060"/>
                </a:solidFill>
              </a:rPr>
              <a:t>odasından</a:t>
            </a:r>
            <a:r>
              <a:rPr lang="en-US" dirty="0">
                <a:solidFill>
                  <a:srgbClr val="002060"/>
                </a:solidFill>
              </a:rPr>
              <a:t> </a:t>
            </a:r>
            <a:r>
              <a:rPr lang="en-US" dirty="0" err="1">
                <a:solidFill>
                  <a:srgbClr val="002060"/>
                </a:solidFill>
              </a:rPr>
              <a:t>destek</a:t>
            </a:r>
            <a:r>
              <a:rPr lang="en-US" dirty="0">
                <a:solidFill>
                  <a:srgbClr val="002060"/>
                </a:solidFill>
              </a:rPr>
              <a:t> </a:t>
            </a:r>
            <a:r>
              <a:rPr lang="en-US" dirty="0" err="1">
                <a:solidFill>
                  <a:srgbClr val="002060"/>
                </a:solidFill>
              </a:rPr>
              <a:t>alması</a:t>
            </a:r>
            <a:r>
              <a:rPr lang="en-US" dirty="0">
                <a:solidFill>
                  <a:srgbClr val="002060"/>
                </a:solidFill>
              </a:rPr>
              <a:t> </a:t>
            </a:r>
            <a:r>
              <a:rPr lang="en-US" dirty="0" err="1">
                <a:solidFill>
                  <a:srgbClr val="002060"/>
                </a:solidFill>
              </a:rPr>
              <a:t>ve</a:t>
            </a:r>
            <a:r>
              <a:rPr lang="en-US" dirty="0">
                <a:solidFill>
                  <a:srgbClr val="002060"/>
                </a:solidFill>
              </a:rPr>
              <a:t> </a:t>
            </a:r>
            <a:r>
              <a:rPr lang="en-US" dirty="0" err="1">
                <a:solidFill>
                  <a:srgbClr val="002060"/>
                </a:solidFill>
              </a:rPr>
              <a:t>monoblok</a:t>
            </a:r>
            <a:r>
              <a:rPr lang="en-US" dirty="0">
                <a:solidFill>
                  <a:srgbClr val="002060"/>
                </a:solidFill>
              </a:rPr>
              <a:t> </a:t>
            </a:r>
            <a:r>
              <a:rPr lang="en-US" dirty="0" err="1">
                <a:solidFill>
                  <a:srgbClr val="002060"/>
                </a:solidFill>
              </a:rPr>
              <a:t>bir</a:t>
            </a:r>
            <a:r>
              <a:rPr lang="en-US" dirty="0">
                <a:solidFill>
                  <a:srgbClr val="002060"/>
                </a:solidFill>
              </a:rPr>
              <a:t> </a:t>
            </a:r>
            <a:r>
              <a:rPr lang="en-US" dirty="0" err="1">
                <a:solidFill>
                  <a:srgbClr val="002060"/>
                </a:solidFill>
              </a:rPr>
              <a:t>yapıda</a:t>
            </a:r>
            <a:r>
              <a:rPr lang="en-US" dirty="0">
                <a:solidFill>
                  <a:srgbClr val="002060"/>
                </a:solidFill>
              </a:rPr>
              <a:t> </a:t>
            </a:r>
            <a:r>
              <a:rPr lang="en-US" dirty="0" err="1">
                <a:solidFill>
                  <a:srgbClr val="002060"/>
                </a:solidFill>
              </a:rPr>
              <a:t>olması</a:t>
            </a:r>
            <a:r>
              <a:rPr lang="en-US" dirty="0">
                <a:solidFill>
                  <a:srgbClr val="002060"/>
                </a:solidFill>
              </a:rPr>
              <a:t> </a:t>
            </a:r>
            <a:r>
              <a:rPr lang="en-US" dirty="0" err="1">
                <a:solidFill>
                  <a:srgbClr val="002060"/>
                </a:solidFill>
              </a:rPr>
              <a:t>önemlidir</a:t>
            </a:r>
            <a:endParaRPr lang="en-US" dirty="0">
              <a:solidFill>
                <a:srgbClr val="002060"/>
              </a:solidFill>
            </a:endParaRPr>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677" y="1574800"/>
            <a:ext cx="3698879" cy="246591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677" y="4124400"/>
            <a:ext cx="3698880" cy="249653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1445" y="1574908"/>
            <a:ext cx="3690547" cy="2463623"/>
          </a:xfrm>
          <a:prstGeom prst="rect">
            <a:avLst/>
          </a:prstGeom>
        </p:spPr>
      </p:pic>
      <p:pic>
        <p:nvPicPr>
          <p:cNvPr id="7" name="Content Placeholder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91444" y="4123196"/>
            <a:ext cx="3690548" cy="2496530"/>
          </a:xfrm>
          <a:prstGeom prst="rect">
            <a:avLst/>
          </a:prstGeom>
        </p:spPr>
      </p:pic>
    </p:spTree>
    <p:extLst>
      <p:ext uri="{BB962C8B-B14F-4D97-AF65-F5344CB8AC3E}">
        <p14:creationId xmlns:p14="http://schemas.microsoft.com/office/powerpoint/2010/main" val="139656117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7857" t="25655" r="13024" b="33687"/>
          <a:stretch/>
        </p:blipFill>
        <p:spPr>
          <a:xfrm>
            <a:off x="66473" y="3359426"/>
            <a:ext cx="9077527" cy="3498574"/>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9479"/>
            <a:ext cx="9144000" cy="3318122"/>
          </a:xfrm>
          <a:prstGeom prst="rect">
            <a:avLst/>
          </a:prstGeom>
        </p:spPr>
      </p:pic>
    </p:spTree>
    <p:extLst>
      <p:ext uri="{BB962C8B-B14F-4D97-AF65-F5344CB8AC3E}">
        <p14:creationId xmlns:p14="http://schemas.microsoft.com/office/powerpoint/2010/main" val="61345026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err="1">
                <a:solidFill>
                  <a:srgbClr val="002060"/>
                </a:solidFill>
              </a:rPr>
              <a:t>Endokron</a:t>
            </a:r>
            <a:r>
              <a:rPr lang="en-US" dirty="0">
                <a:solidFill>
                  <a:srgbClr val="002060"/>
                </a:solidFill>
              </a:rPr>
              <a:t> </a:t>
            </a:r>
            <a:r>
              <a:rPr lang="en-US" dirty="0" err="1">
                <a:solidFill>
                  <a:srgbClr val="002060"/>
                </a:solidFill>
              </a:rPr>
              <a:t>ve</a:t>
            </a:r>
            <a:r>
              <a:rPr lang="en-US" dirty="0">
                <a:solidFill>
                  <a:srgbClr val="002060"/>
                </a:solidFill>
              </a:rPr>
              <a:t> </a:t>
            </a:r>
            <a:r>
              <a:rPr lang="en-US" dirty="0" err="1">
                <a:solidFill>
                  <a:srgbClr val="002060"/>
                </a:solidFill>
              </a:rPr>
              <a:t>konvansiyonel</a:t>
            </a:r>
            <a:r>
              <a:rPr lang="en-US" dirty="0">
                <a:solidFill>
                  <a:srgbClr val="002060"/>
                </a:solidFill>
              </a:rPr>
              <a:t> </a:t>
            </a:r>
            <a:r>
              <a:rPr lang="en-US" dirty="0" err="1">
                <a:solidFill>
                  <a:srgbClr val="002060"/>
                </a:solidFill>
              </a:rPr>
              <a:t>tedaviler</a:t>
            </a:r>
            <a:r>
              <a:rPr lang="en-US" dirty="0">
                <a:solidFill>
                  <a:srgbClr val="002060"/>
                </a:solidFill>
              </a:rPr>
              <a:t> </a:t>
            </a:r>
            <a:r>
              <a:rPr lang="en-US" dirty="0" err="1">
                <a:solidFill>
                  <a:srgbClr val="002060"/>
                </a:solidFill>
              </a:rPr>
              <a:t>arasında</a:t>
            </a:r>
            <a:r>
              <a:rPr lang="en-US" dirty="0">
                <a:solidFill>
                  <a:srgbClr val="002060"/>
                </a:solidFill>
              </a:rPr>
              <a:t> </a:t>
            </a:r>
            <a:r>
              <a:rPr lang="en-US" dirty="0" err="1">
                <a:solidFill>
                  <a:srgbClr val="002060"/>
                </a:solidFill>
              </a:rPr>
              <a:t>uzun</a:t>
            </a:r>
            <a:r>
              <a:rPr lang="en-US" dirty="0">
                <a:solidFill>
                  <a:srgbClr val="002060"/>
                </a:solidFill>
              </a:rPr>
              <a:t> </a:t>
            </a:r>
            <a:r>
              <a:rPr lang="en-US" dirty="0" err="1">
                <a:solidFill>
                  <a:srgbClr val="002060"/>
                </a:solidFill>
              </a:rPr>
              <a:t>dönemli</a:t>
            </a:r>
            <a:r>
              <a:rPr lang="en-US" dirty="0">
                <a:solidFill>
                  <a:srgbClr val="002060"/>
                </a:solidFill>
              </a:rPr>
              <a:t> </a:t>
            </a:r>
            <a:r>
              <a:rPr lang="en-US" dirty="0" err="1">
                <a:solidFill>
                  <a:srgbClr val="002060"/>
                </a:solidFill>
              </a:rPr>
              <a:t>yeterli</a:t>
            </a:r>
            <a:r>
              <a:rPr lang="en-US" dirty="0">
                <a:solidFill>
                  <a:srgbClr val="002060"/>
                </a:solidFill>
              </a:rPr>
              <a:t> </a:t>
            </a:r>
            <a:r>
              <a:rPr lang="en-US" dirty="0" err="1">
                <a:solidFill>
                  <a:srgbClr val="002060"/>
                </a:solidFill>
              </a:rPr>
              <a:t>takip</a:t>
            </a:r>
            <a:r>
              <a:rPr lang="en-US" dirty="0">
                <a:solidFill>
                  <a:srgbClr val="002060"/>
                </a:solidFill>
              </a:rPr>
              <a:t> </a:t>
            </a:r>
            <a:r>
              <a:rPr lang="en-US" dirty="0" err="1">
                <a:solidFill>
                  <a:srgbClr val="002060"/>
                </a:solidFill>
              </a:rPr>
              <a:t>olmadığı</a:t>
            </a:r>
            <a:r>
              <a:rPr lang="en-US" dirty="0">
                <a:solidFill>
                  <a:srgbClr val="002060"/>
                </a:solidFill>
              </a:rPr>
              <a:t> </a:t>
            </a:r>
            <a:r>
              <a:rPr lang="en-US" dirty="0" err="1">
                <a:solidFill>
                  <a:srgbClr val="002060"/>
                </a:solidFill>
              </a:rPr>
              <a:t>için</a:t>
            </a:r>
            <a:r>
              <a:rPr lang="en-US" dirty="0">
                <a:solidFill>
                  <a:srgbClr val="002060"/>
                </a:solidFill>
              </a:rPr>
              <a:t> </a:t>
            </a:r>
            <a:r>
              <a:rPr lang="en-US" dirty="0" err="1">
                <a:solidFill>
                  <a:srgbClr val="002060"/>
                </a:solidFill>
              </a:rPr>
              <a:t>henüz</a:t>
            </a:r>
            <a:r>
              <a:rPr lang="en-US" dirty="0">
                <a:solidFill>
                  <a:srgbClr val="002060"/>
                </a:solidFill>
              </a:rPr>
              <a:t> </a:t>
            </a:r>
            <a:r>
              <a:rPr lang="en-US" dirty="0" err="1">
                <a:solidFill>
                  <a:srgbClr val="002060"/>
                </a:solidFill>
              </a:rPr>
              <a:t>bir</a:t>
            </a:r>
            <a:r>
              <a:rPr lang="en-US" dirty="0">
                <a:solidFill>
                  <a:srgbClr val="002060"/>
                </a:solidFill>
              </a:rPr>
              <a:t> </a:t>
            </a:r>
            <a:r>
              <a:rPr lang="en-US" dirty="0" err="1">
                <a:solidFill>
                  <a:srgbClr val="002060"/>
                </a:solidFill>
              </a:rPr>
              <a:t>fark</a:t>
            </a:r>
            <a:r>
              <a:rPr lang="en-US" dirty="0">
                <a:solidFill>
                  <a:srgbClr val="002060"/>
                </a:solidFill>
              </a:rPr>
              <a:t> </a:t>
            </a:r>
            <a:r>
              <a:rPr lang="en-US" dirty="0" err="1">
                <a:solidFill>
                  <a:srgbClr val="002060"/>
                </a:solidFill>
              </a:rPr>
              <a:t>görülememiştir</a:t>
            </a:r>
            <a:r>
              <a:rPr lang="en-US" dirty="0">
                <a:solidFill>
                  <a:srgbClr val="002060"/>
                </a:solidFill>
              </a:rPr>
              <a:t>. </a:t>
            </a:r>
          </a:p>
          <a:p>
            <a:endParaRPr lang="en-US" dirty="0">
              <a:solidFill>
                <a:srgbClr val="002060"/>
              </a:solidFill>
            </a:endParaRPr>
          </a:p>
          <a:p>
            <a:r>
              <a:rPr lang="en-US" dirty="0" err="1">
                <a:solidFill>
                  <a:srgbClr val="002060"/>
                </a:solidFill>
              </a:rPr>
              <a:t>Yine</a:t>
            </a:r>
            <a:r>
              <a:rPr lang="en-US" dirty="0">
                <a:solidFill>
                  <a:srgbClr val="002060"/>
                </a:solidFill>
              </a:rPr>
              <a:t> de, in vitro </a:t>
            </a:r>
            <a:r>
              <a:rPr lang="en-US" dirty="0" err="1">
                <a:solidFill>
                  <a:srgbClr val="002060"/>
                </a:solidFill>
              </a:rPr>
              <a:t>çalışmalar</a:t>
            </a:r>
            <a:r>
              <a:rPr lang="en-US" dirty="0">
                <a:solidFill>
                  <a:srgbClr val="002060"/>
                </a:solidFill>
              </a:rPr>
              <a:t> </a:t>
            </a:r>
            <a:r>
              <a:rPr lang="en-US" dirty="0" err="1">
                <a:solidFill>
                  <a:srgbClr val="002060"/>
                </a:solidFill>
              </a:rPr>
              <a:t>mekanik</a:t>
            </a:r>
            <a:r>
              <a:rPr lang="en-US" dirty="0">
                <a:solidFill>
                  <a:srgbClr val="002060"/>
                </a:solidFill>
              </a:rPr>
              <a:t> </a:t>
            </a:r>
            <a:r>
              <a:rPr lang="en-US" dirty="0" err="1">
                <a:solidFill>
                  <a:srgbClr val="002060"/>
                </a:solidFill>
              </a:rPr>
              <a:t>özellikler</a:t>
            </a:r>
            <a:r>
              <a:rPr lang="en-US" dirty="0">
                <a:solidFill>
                  <a:srgbClr val="002060"/>
                </a:solidFill>
              </a:rPr>
              <a:t> </a:t>
            </a:r>
            <a:r>
              <a:rPr lang="en-US" dirty="0" err="1">
                <a:solidFill>
                  <a:srgbClr val="002060"/>
                </a:solidFill>
              </a:rPr>
              <a:t>açısından</a:t>
            </a:r>
            <a:r>
              <a:rPr lang="en-US" dirty="0">
                <a:solidFill>
                  <a:srgbClr val="002060"/>
                </a:solidFill>
              </a:rPr>
              <a:t> </a:t>
            </a:r>
            <a:r>
              <a:rPr lang="en-US" dirty="0" err="1">
                <a:solidFill>
                  <a:srgbClr val="002060"/>
                </a:solidFill>
              </a:rPr>
              <a:t>endokronun</a:t>
            </a:r>
            <a:r>
              <a:rPr lang="en-US" dirty="0">
                <a:solidFill>
                  <a:srgbClr val="002060"/>
                </a:solidFill>
              </a:rPr>
              <a:t> </a:t>
            </a:r>
            <a:r>
              <a:rPr lang="en-US" dirty="0" err="1">
                <a:solidFill>
                  <a:srgbClr val="002060"/>
                </a:solidFill>
              </a:rPr>
              <a:t>daha</a:t>
            </a:r>
            <a:r>
              <a:rPr lang="en-US" dirty="0">
                <a:solidFill>
                  <a:srgbClr val="002060"/>
                </a:solidFill>
              </a:rPr>
              <a:t> </a:t>
            </a:r>
            <a:r>
              <a:rPr lang="en-US" dirty="0" err="1">
                <a:solidFill>
                  <a:srgbClr val="002060"/>
                </a:solidFill>
              </a:rPr>
              <a:t>üstün</a:t>
            </a:r>
            <a:r>
              <a:rPr lang="en-US" dirty="0">
                <a:solidFill>
                  <a:srgbClr val="002060"/>
                </a:solidFill>
              </a:rPr>
              <a:t> </a:t>
            </a:r>
            <a:r>
              <a:rPr lang="en-US" dirty="0" err="1">
                <a:solidFill>
                  <a:srgbClr val="002060"/>
                </a:solidFill>
              </a:rPr>
              <a:t>olduğunu</a:t>
            </a:r>
            <a:r>
              <a:rPr lang="en-US" dirty="0">
                <a:solidFill>
                  <a:srgbClr val="002060"/>
                </a:solidFill>
              </a:rPr>
              <a:t> </a:t>
            </a:r>
            <a:r>
              <a:rPr lang="en-US" dirty="0" err="1">
                <a:solidFill>
                  <a:srgbClr val="002060"/>
                </a:solidFill>
              </a:rPr>
              <a:t>göstermektedir</a:t>
            </a:r>
            <a:endParaRPr lang="en-US" dirty="0">
              <a:solidFill>
                <a:srgbClr val="002060"/>
              </a:solidFill>
            </a:endParaRPr>
          </a:p>
        </p:txBody>
      </p:sp>
    </p:spTree>
    <p:extLst>
      <p:ext uri="{BB962C8B-B14F-4D97-AF65-F5344CB8AC3E}">
        <p14:creationId xmlns:p14="http://schemas.microsoft.com/office/powerpoint/2010/main" val="117913123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9496" y="1704905"/>
            <a:ext cx="4789844" cy="4351338"/>
          </a:xfr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9584"/>
          <a:stretch/>
        </p:blipFill>
        <p:spPr>
          <a:xfrm>
            <a:off x="4313582" y="1690689"/>
            <a:ext cx="4651513" cy="4365554"/>
          </a:xfrm>
          <a:prstGeom prst="rect">
            <a:avLst/>
          </a:prstGeom>
        </p:spPr>
      </p:pic>
    </p:spTree>
    <p:extLst>
      <p:ext uri="{BB962C8B-B14F-4D97-AF65-F5344CB8AC3E}">
        <p14:creationId xmlns:p14="http://schemas.microsoft.com/office/powerpoint/2010/main" val="2290304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8529" y="447651"/>
            <a:ext cx="7886700" cy="5954346"/>
          </a:xfrm>
        </p:spPr>
      </p:pic>
    </p:spTree>
    <p:extLst>
      <p:ext uri="{BB962C8B-B14F-4D97-AF65-F5344CB8AC3E}">
        <p14:creationId xmlns:p14="http://schemas.microsoft.com/office/powerpoint/2010/main" val="48250283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6828" y="274320"/>
            <a:ext cx="7587636" cy="6347507"/>
          </a:xfrm>
        </p:spPr>
      </p:pic>
    </p:spTree>
    <p:extLst>
      <p:ext uri="{BB962C8B-B14F-4D97-AF65-F5344CB8AC3E}">
        <p14:creationId xmlns:p14="http://schemas.microsoft.com/office/powerpoint/2010/main" val="30633436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t="1596" b="1417"/>
          <a:stretch/>
        </p:blipFill>
        <p:spPr>
          <a:xfrm>
            <a:off x="432545" y="694945"/>
            <a:ext cx="8309119" cy="5559552"/>
          </a:xfrm>
        </p:spPr>
      </p:pic>
    </p:spTree>
    <p:extLst>
      <p:ext uri="{BB962C8B-B14F-4D97-AF65-F5344CB8AC3E}">
        <p14:creationId xmlns:p14="http://schemas.microsoft.com/office/powerpoint/2010/main" val="36849492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47936" y="3399182"/>
            <a:ext cx="5096063" cy="3458817"/>
          </a:xfrm>
        </p:spPr>
      </p:pic>
      <p:pic>
        <p:nvPicPr>
          <p:cNvPr id="5"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955818" cy="3399183"/>
          </a:xfrm>
          <a:prstGeom prst="rect">
            <a:avLst/>
          </a:prstGeom>
        </p:spPr>
      </p:pic>
    </p:spTree>
    <p:extLst>
      <p:ext uri="{BB962C8B-B14F-4D97-AF65-F5344CB8AC3E}">
        <p14:creationId xmlns:p14="http://schemas.microsoft.com/office/powerpoint/2010/main" val="118012094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97280" y="331830"/>
            <a:ext cx="6876288" cy="6211774"/>
          </a:xfrm>
          <a:prstGeom prst="rect">
            <a:avLst/>
          </a:prstGeom>
        </p:spPr>
      </p:pic>
    </p:spTree>
    <p:extLst>
      <p:ext uri="{BB962C8B-B14F-4D97-AF65-F5344CB8AC3E}">
        <p14:creationId xmlns:p14="http://schemas.microsoft.com/office/powerpoint/2010/main" val="166699337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25351" r="21293"/>
          <a:stretch/>
        </p:blipFill>
        <p:spPr>
          <a:xfrm>
            <a:off x="1956816" y="197945"/>
            <a:ext cx="5321808" cy="6065131"/>
          </a:xfrm>
        </p:spPr>
      </p:pic>
    </p:spTree>
    <p:extLst>
      <p:ext uri="{BB962C8B-B14F-4D97-AF65-F5344CB8AC3E}">
        <p14:creationId xmlns:p14="http://schemas.microsoft.com/office/powerpoint/2010/main" val="71437945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43352" y="1690689"/>
            <a:ext cx="4622800" cy="3251200"/>
          </a:xfr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41540" r="10606"/>
          <a:stretch/>
        </p:blipFill>
        <p:spPr>
          <a:xfrm>
            <a:off x="854766" y="1690689"/>
            <a:ext cx="2862470" cy="3251200"/>
          </a:xfrm>
          <a:prstGeom prst="rect">
            <a:avLst/>
          </a:prstGeom>
        </p:spPr>
      </p:pic>
    </p:spTree>
    <p:extLst>
      <p:ext uri="{BB962C8B-B14F-4D97-AF65-F5344CB8AC3E}">
        <p14:creationId xmlns:p14="http://schemas.microsoft.com/office/powerpoint/2010/main" val="7727394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r>
              <a:rPr lang="en-US" dirty="0">
                <a:solidFill>
                  <a:srgbClr val="002060"/>
                </a:solidFill>
              </a:rPr>
              <a:t> Son </a:t>
            </a:r>
            <a:r>
              <a:rPr lang="en-US" dirty="0" err="1">
                <a:solidFill>
                  <a:srgbClr val="002060"/>
                </a:solidFill>
              </a:rPr>
              <a:t>yıllarda</a:t>
            </a:r>
            <a:r>
              <a:rPr lang="en-US" dirty="0">
                <a:solidFill>
                  <a:srgbClr val="002060"/>
                </a:solidFill>
              </a:rPr>
              <a:t> </a:t>
            </a:r>
            <a:r>
              <a:rPr lang="en-US" dirty="0" err="1">
                <a:solidFill>
                  <a:srgbClr val="002060"/>
                </a:solidFill>
              </a:rPr>
              <a:t>hastaların</a:t>
            </a:r>
            <a:r>
              <a:rPr lang="en-US" dirty="0">
                <a:solidFill>
                  <a:srgbClr val="002060"/>
                </a:solidFill>
              </a:rPr>
              <a:t> </a:t>
            </a:r>
            <a:r>
              <a:rPr lang="en-US" dirty="0" err="1">
                <a:solidFill>
                  <a:srgbClr val="002060"/>
                </a:solidFill>
              </a:rPr>
              <a:t>artan</a:t>
            </a:r>
            <a:r>
              <a:rPr lang="en-US" dirty="0">
                <a:solidFill>
                  <a:srgbClr val="002060"/>
                </a:solidFill>
              </a:rPr>
              <a:t> </a:t>
            </a:r>
            <a:r>
              <a:rPr lang="en-US" dirty="0" err="1">
                <a:solidFill>
                  <a:srgbClr val="002060"/>
                </a:solidFill>
              </a:rPr>
              <a:t>yüksek</a:t>
            </a:r>
            <a:r>
              <a:rPr lang="en-US" dirty="0">
                <a:solidFill>
                  <a:srgbClr val="002060"/>
                </a:solidFill>
              </a:rPr>
              <a:t> </a:t>
            </a:r>
            <a:r>
              <a:rPr lang="en-US" dirty="0" err="1">
                <a:solidFill>
                  <a:srgbClr val="002060"/>
                </a:solidFill>
              </a:rPr>
              <a:t>estetik</a:t>
            </a:r>
            <a:r>
              <a:rPr lang="en-US" dirty="0">
                <a:solidFill>
                  <a:srgbClr val="002060"/>
                </a:solidFill>
              </a:rPr>
              <a:t> </a:t>
            </a:r>
            <a:r>
              <a:rPr lang="en-US" dirty="0" err="1">
                <a:solidFill>
                  <a:srgbClr val="002060"/>
                </a:solidFill>
              </a:rPr>
              <a:t>beklentileri</a:t>
            </a:r>
            <a:r>
              <a:rPr lang="en-US" dirty="0">
                <a:solidFill>
                  <a:srgbClr val="002060"/>
                </a:solidFill>
              </a:rPr>
              <a:t>, </a:t>
            </a:r>
            <a:r>
              <a:rPr lang="en-US" dirty="0" err="1">
                <a:solidFill>
                  <a:srgbClr val="002060"/>
                </a:solidFill>
              </a:rPr>
              <a:t>dişhekimliği</a:t>
            </a:r>
            <a:r>
              <a:rPr lang="en-US" dirty="0">
                <a:solidFill>
                  <a:srgbClr val="002060"/>
                </a:solidFill>
              </a:rPr>
              <a:t> </a:t>
            </a:r>
            <a:r>
              <a:rPr lang="en-US" dirty="0" err="1">
                <a:solidFill>
                  <a:srgbClr val="002060"/>
                </a:solidFill>
              </a:rPr>
              <a:t>klinik</a:t>
            </a:r>
            <a:r>
              <a:rPr lang="en-US" dirty="0">
                <a:solidFill>
                  <a:srgbClr val="002060"/>
                </a:solidFill>
              </a:rPr>
              <a:t> </a:t>
            </a:r>
            <a:r>
              <a:rPr lang="en-US" dirty="0" err="1">
                <a:solidFill>
                  <a:srgbClr val="002060"/>
                </a:solidFill>
              </a:rPr>
              <a:t>uygulamalarında</a:t>
            </a:r>
            <a:r>
              <a:rPr lang="en-US" dirty="0">
                <a:solidFill>
                  <a:srgbClr val="002060"/>
                </a:solidFill>
              </a:rPr>
              <a:t> </a:t>
            </a:r>
            <a:r>
              <a:rPr lang="en-US" dirty="0" err="1">
                <a:solidFill>
                  <a:srgbClr val="002060"/>
                </a:solidFill>
              </a:rPr>
              <a:t>yaşanan</a:t>
            </a:r>
            <a:r>
              <a:rPr lang="en-US" dirty="0">
                <a:solidFill>
                  <a:srgbClr val="002060"/>
                </a:solidFill>
              </a:rPr>
              <a:t> </a:t>
            </a:r>
            <a:r>
              <a:rPr lang="en-US" dirty="0" err="1">
                <a:solidFill>
                  <a:srgbClr val="002060"/>
                </a:solidFill>
              </a:rPr>
              <a:t>köklu</a:t>
            </a:r>
            <a:r>
              <a:rPr lang="en-US" dirty="0">
                <a:solidFill>
                  <a:srgbClr val="002060"/>
                </a:solidFill>
              </a:rPr>
              <a:t>̈ </a:t>
            </a:r>
            <a:r>
              <a:rPr lang="en-US" dirty="0" err="1">
                <a:solidFill>
                  <a:srgbClr val="002060"/>
                </a:solidFill>
              </a:rPr>
              <a:t>değişikliklerin</a:t>
            </a:r>
            <a:r>
              <a:rPr lang="en-US" dirty="0">
                <a:solidFill>
                  <a:srgbClr val="002060"/>
                </a:solidFill>
              </a:rPr>
              <a:t> </a:t>
            </a:r>
            <a:r>
              <a:rPr lang="en-US" dirty="0" err="1">
                <a:solidFill>
                  <a:srgbClr val="002060"/>
                </a:solidFill>
              </a:rPr>
              <a:t>temelini</a:t>
            </a:r>
            <a:r>
              <a:rPr lang="en-US" dirty="0">
                <a:solidFill>
                  <a:srgbClr val="002060"/>
                </a:solidFill>
              </a:rPr>
              <a:t> </a:t>
            </a:r>
            <a:r>
              <a:rPr lang="en-US" dirty="0" err="1">
                <a:solidFill>
                  <a:srgbClr val="002060"/>
                </a:solidFill>
              </a:rPr>
              <a:t>oluşturmuştur</a:t>
            </a:r>
            <a:endParaRPr lang="en-US" dirty="0">
              <a:solidFill>
                <a:srgbClr val="002060"/>
              </a:solidFill>
            </a:endParaRPr>
          </a:p>
        </p:txBody>
      </p:sp>
    </p:spTree>
    <p:extLst>
      <p:ext uri="{BB962C8B-B14F-4D97-AF65-F5344CB8AC3E}">
        <p14:creationId xmlns:p14="http://schemas.microsoft.com/office/powerpoint/2010/main" val="59929491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8175" y="596348"/>
            <a:ext cx="8217176" cy="5580615"/>
          </a:xfrm>
        </p:spPr>
        <p:txBody>
          <a:bodyPr>
            <a:normAutofit/>
          </a:bodyPr>
          <a:lstStyle/>
          <a:p>
            <a:r>
              <a:rPr lang="en-US" dirty="0"/>
              <a:t> </a:t>
            </a:r>
            <a:r>
              <a:rPr lang="en-US" dirty="0" err="1">
                <a:solidFill>
                  <a:srgbClr val="002060"/>
                </a:solidFill>
              </a:rPr>
              <a:t>Seramiklerin</a:t>
            </a:r>
            <a:r>
              <a:rPr lang="en-US" dirty="0">
                <a:solidFill>
                  <a:srgbClr val="002060"/>
                </a:solidFill>
              </a:rPr>
              <a:t> </a:t>
            </a:r>
            <a:r>
              <a:rPr lang="en-US" dirty="0" err="1">
                <a:solidFill>
                  <a:srgbClr val="002060"/>
                </a:solidFill>
              </a:rPr>
              <a:t>popülaritesi</a:t>
            </a:r>
            <a:r>
              <a:rPr lang="en-US" dirty="0">
                <a:solidFill>
                  <a:srgbClr val="002060"/>
                </a:solidFill>
              </a:rPr>
              <a:t>, </a:t>
            </a:r>
            <a:r>
              <a:rPr lang="en-US" dirty="0" err="1">
                <a:solidFill>
                  <a:srgbClr val="002060"/>
                </a:solidFill>
              </a:rPr>
              <a:t>özellikle</a:t>
            </a:r>
            <a:r>
              <a:rPr lang="en-US" dirty="0">
                <a:solidFill>
                  <a:srgbClr val="002060"/>
                </a:solidFill>
              </a:rPr>
              <a:t> dental </a:t>
            </a:r>
            <a:r>
              <a:rPr lang="en-US" dirty="0" err="1">
                <a:solidFill>
                  <a:srgbClr val="002060"/>
                </a:solidFill>
              </a:rPr>
              <a:t>adeziv</a:t>
            </a:r>
            <a:r>
              <a:rPr lang="en-US" dirty="0">
                <a:solidFill>
                  <a:srgbClr val="002060"/>
                </a:solidFill>
              </a:rPr>
              <a:t> </a:t>
            </a:r>
            <a:r>
              <a:rPr lang="en-US" dirty="0" err="1">
                <a:solidFill>
                  <a:srgbClr val="002060"/>
                </a:solidFill>
              </a:rPr>
              <a:t>uygulama</a:t>
            </a:r>
            <a:r>
              <a:rPr lang="en-US" dirty="0">
                <a:solidFill>
                  <a:srgbClr val="002060"/>
                </a:solidFill>
              </a:rPr>
              <a:t> </a:t>
            </a:r>
            <a:r>
              <a:rPr lang="en-US" dirty="0" err="1">
                <a:solidFill>
                  <a:srgbClr val="002060"/>
                </a:solidFill>
              </a:rPr>
              <a:t>prensiplerindeki</a:t>
            </a:r>
            <a:r>
              <a:rPr lang="en-US" dirty="0">
                <a:solidFill>
                  <a:srgbClr val="002060"/>
                </a:solidFill>
              </a:rPr>
              <a:t> </a:t>
            </a:r>
            <a:r>
              <a:rPr lang="en-US" dirty="0" err="1">
                <a:solidFill>
                  <a:srgbClr val="002060"/>
                </a:solidFill>
              </a:rPr>
              <a:t>hızlı</a:t>
            </a:r>
            <a:r>
              <a:rPr lang="en-US" dirty="0">
                <a:solidFill>
                  <a:srgbClr val="002060"/>
                </a:solidFill>
              </a:rPr>
              <a:t> </a:t>
            </a:r>
            <a:r>
              <a:rPr lang="en-US" dirty="0" err="1">
                <a:solidFill>
                  <a:srgbClr val="002060"/>
                </a:solidFill>
              </a:rPr>
              <a:t>gelişmeler</a:t>
            </a:r>
            <a:r>
              <a:rPr lang="en-US" dirty="0">
                <a:solidFill>
                  <a:srgbClr val="002060"/>
                </a:solidFill>
              </a:rPr>
              <a:t> </a:t>
            </a:r>
            <a:r>
              <a:rPr lang="en-US" dirty="0" err="1">
                <a:solidFill>
                  <a:srgbClr val="002060"/>
                </a:solidFill>
              </a:rPr>
              <a:t>ve</a:t>
            </a:r>
            <a:r>
              <a:rPr lang="en-US" dirty="0">
                <a:solidFill>
                  <a:srgbClr val="002060"/>
                </a:solidFill>
              </a:rPr>
              <a:t> </a:t>
            </a:r>
            <a:r>
              <a:rPr lang="en-US" dirty="0" err="1">
                <a:solidFill>
                  <a:srgbClr val="002060"/>
                </a:solidFill>
              </a:rPr>
              <a:t>başarılı</a:t>
            </a:r>
            <a:r>
              <a:rPr lang="en-US" dirty="0">
                <a:solidFill>
                  <a:srgbClr val="002060"/>
                </a:solidFill>
              </a:rPr>
              <a:t> </a:t>
            </a:r>
            <a:r>
              <a:rPr lang="en-US" dirty="0" err="1">
                <a:solidFill>
                  <a:srgbClr val="002060"/>
                </a:solidFill>
              </a:rPr>
              <a:t>klinik</a:t>
            </a:r>
            <a:r>
              <a:rPr lang="en-US" dirty="0">
                <a:solidFill>
                  <a:srgbClr val="002060"/>
                </a:solidFill>
              </a:rPr>
              <a:t> </a:t>
            </a:r>
            <a:r>
              <a:rPr lang="en-US" dirty="0" err="1">
                <a:solidFill>
                  <a:srgbClr val="002060"/>
                </a:solidFill>
              </a:rPr>
              <a:t>sonuçlarla</a:t>
            </a:r>
            <a:r>
              <a:rPr lang="en-US" dirty="0">
                <a:solidFill>
                  <a:srgbClr val="002060"/>
                </a:solidFill>
              </a:rPr>
              <a:t> </a:t>
            </a:r>
            <a:r>
              <a:rPr lang="en-US" dirty="0" err="1">
                <a:solidFill>
                  <a:srgbClr val="002060"/>
                </a:solidFill>
              </a:rPr>
              <a:t>birlikte</a:t>
            </a:r>
            <a:r>
              <a:rPr lang="en-US" dirty="0">
                <a:solidFill>
                  <a:srgbClr val="002060"/>
                </a:solidFill>
              </a:rPr>
              <a:t> </a:t>
            </a:r>
            <a:r>
              <a:rPr lang="en-US" dirty="0" err="1">
                <a:solidFill>
                  <a:srgbClr val="002060"/>
                </a:solidFill>
              </a:rPr>
              <a:t>artmıştır</a:t>
            </a:r>
            <a:r>
              <a:rPr lang="en-US" dirty="0">
                <a:solidFill>
                  <a:srgbClr val="002060"/>
                </a:solidFill>
              </a:rPr>
              <a:t>. </a:t>
            </a:r>
          </a:p>
          <a:p>
            <a:r>
              <a:rPr lang="en-US" dirty="0" err="1">
                <a:solidFill>
                  <a:srgbClr val="002060"/>
                </a:solidFill>
              </a:rPr>
              <a:t>Tek</a:t>
            </a:r>
            <a:r>
              <a:rPr lang="en-US" dirty="0">
                <a:solidFill>
                  <a:srgbClr val="002060"/>
                </a:solidFill>
              </a:rPr>
              <a:t> </a:t>
            </a:r>
            <a:r>
              <a:rPr lang="en-US" dirty="0" err="1">
                <a:solidFill>
                  <a:srgbClr val="002060"/>
                </a:solidFill>
              </a:rPr>
              <a:t>dişe</a:t>
            </a:r>
            <a:r>
              <a:rPr lang="en-US" dirty="0">
                <a:solidFill>
                  <a:srgbClr val="002060"/>
                </a:solidFill>
              </a:rPr>
              <a:t> </a:t>
            </a:r>
            <a:r>
              <a:rPr lang="en-US" dirty="0" err="1">
                <a:solidFill>
                  <a:srgbClr val="002060"/>
                </a:solidFill>
              </a:rPr>
              <a:t>yönelik</a:t>
            </a:r>
            <a:r>
              <a:rPr lang="en-US" dirty="0">
                <a:solidFill>
                  <a:srgbClr val="002060"/>
                </a:solidFill>
              </a:rPr>
              <a:t> </a:t>
            </a:r>
            <a:r>
              <a:rPr lang="en-US" dirty="0" err="1">
                <a:solidFill>
                  <a:srgbClr val="002060"/>
                </a:solidFill>
              </a:rPr>
              <a:t>olarak</a:t>
            </a:r>
            <a:r>
              <a:rPr lang="en-US" dirty="0">
                <a:solidFill>
                  <a:srgbClr val="002060"/>
                </a:solidFill>
              </a:rPr>
              <a:t> </a:t>
            </a:r>
            <a:r>
              <a:rPr lang="en-US" dirty="0" err="1">
                <a:solidFill>
                  <a:srgbClr val="002060"/>
                </a:solidFill>
              </a:rPr>
              <a:t>indirekt</a:t>
            </a:r>
            <a:r>
              <a:rPr lang="en-US" dirty="0">
                <a:solidFill>
                  <a:srgbClr val="002060"/>
                </a:solidFill>
              </a:rPr>
              <a:t> </a:t>
            </a:r>
            <a:r>
              <a:rPr lang="en-US" dirty="0" err="1">
                <a:solidFill>
                  <a:srgbClr val="002060"/>
                </a:solidFill>
              </a:rPr>
              <a:t>restorasyonlar</a:t>
            </a:r>
            <a:r>
              <a:rPr lang="en-US" dirty="0">
                <a:solidFill>
                  <a:srgbClr val="002060"/>
                </a:solidFill>
              </a:rPr>
              <a:t>, </a:t>
            </a:r>
            <a:r>
              <a:rPr lang="en-US" dirty="0" err="1">
                <a:solidFill>
                  <a:srgbClr val="002060"/>
                </a:solidFill>
              </a:rPr>
              <a:t>biyomekaniksel</a:t>
            </a:r>
            <a:r>
              <a:rPr lang="en-US" dirty="0">
                <a:solidFill>
                  <a:srgbClr val="002060"/>
                </a:solidFill>
              </a:rPr>
              <a:t> </a:t>
            </a:r>
            <a:r>
              <a:rPr lang="en-US" dirty="0" err="1">
                <a:solidFill>
                  <a:srgbClr val="002060"/>
                </a:solidFill>
              </a:rPr>
              <a:t>üstünlüklerinin</a:t>
            </a:r>
            <a:r>
              <a:rPr lang="en-US" dirty="0">
                <a:solidFill>
                  <a:srgbClr val="002060"/>
                </a:solidFill>
              </a:rPr>
              <a:t> </a:t>
            </a:r>
            <a:r>
              <a:rPr lang="en-US" dirty="0" err="1">
                <a:solidFill>
                  <a:srgbClr val="002060"/>
                </a:solidFill>
              </a:rPr>
              <a:t>yanısıra</a:t>
            </a:r>
            <a:r>
              <a:rPr lang="en-US" dirty="0">
                <a:solidFill>
                  <a:srgbClr val="002060"/>
                </a:solidFill>
              </a:rPr>
              <a:t> </a:t>
            </a:r>
            <a:r>
              <a:rPr lang="en-US" dirty="0" err="1">
                <a:solidFill>
                  <a:srgbClr val="002060"/>
                </a:solidFill>
              </a:rPr>
              <a:t>karşıt</a:t>
            </a:r>
            <a:r>
              <a:rPr lang="en-US" dirty="0">
                <a:solidFill>
                  <a:srgbClr val="002060"/>
                </a:solidFill>
              </a:rPr>
              <a:t> </a:t>
            </a:r>
            <a:r>
              <a:rPr lang="en-US" dirty="0" err="1">
                <a:solidFill>
                  <a:srgbClr val="002060"/>
                </a:solidFill>
              </a:rPr>
              <a:t>dişle</a:t>
            </a:r>
            <a:r>
              <a:rPr lang="en-US" dirty="0">
                <a:solidFill>
                  <a:srgbClr val="002060"/>
                </a:solidFill>
              </a:rPr>
              <a:t> </a:t>
            </a:r>
            <a:r>
              <a:rPr lang="en-US" dirty="0" err="1">
                <a:solidFill>
                  <a:srgbClr val="002060"/>
                </a:solidFill>
              </a:rPr>
              <a:t>daha</a:t>
            </a:r>
            <a:r>
              <a:rPr lang="en-US" dirty="0">
                <a:solidFill>
                  <a:srgbClr val="002060"/>
                </a:solidFill>
              </a:rPr>
              <a:t> </a:t>
            </a:r>
            <a:r>
              <a:rPr lang="en-US" dirty="0" err="1">
                <a:solidFill>
                  <a:srgbClr val="002060"/>
                </a:solidFill>
              </a:rPr>
              <a:t>iyi</a:t>
            </a:r>
            <a:r>
              <a:rPr lang="en-US" dirty="0">
                <a:solidFill>
                  <a:srgbClr val="002060"/>
                </a:solidFill>
              </a:rPr>
              <a:t> </a:t>
            </a:r>
            <a:r>
              <a:rPr lang="en-US" dirty="0" err="1">
                <a:solidFill>
                  <a:srgbClr val="002060"/>
                </a:solidFill>
              </a:rPr>
              <a:t>bir</a:t>
            </a:r>
            <a:r>
              <a:rPr lang="en-US" dirty="0">
                <a:solidFill>
                  <a:srgbClr val="002060"/>
                </a:solidFill>
              </a:rPr>
              <a:t> </a:t>
            </a:r>
            <a:r>
              <a:rPr lang="en-US" dirty="0" err="1">
                <a:solidFill>
                  <a:srgbClr val="002060"/>
                </a:solidFill>
              </a:rPr>
              <a:t>okluzal</a:t>
            </a:r>
            <a:r>
              <a:rPr lang="en-US" dirty="0">
                <a:solidFill>
                  <a:srgbClr val="002060"/>
                </a:solidFill>
              </a:rPr>
              <a:t> </a:t>
            </a:r>
            <a:r>
              <a:rPr lang="en-US" dirty="0" err="1">
                <a:solidFill>
                  <a:srgbClr val="002060"/>
                </a:solidFill>
              </a:rPr>
              <a:t>ilişkide</a:t>
            </a:r>
            <a:r>
              <a:rPr lang="en-US" dirty="0">
                <a:solidFill>
                  <a:srgbClr val="002060"/>
                </a:solidFill>
              </a:rPr>
              <a:t>, </a:t>
            </a:r>
            <a:r>
              <a:rPr lang="en-US" dirty="0" err="1">
                <a:solidFill>
                  <a:srgbClr val="002060"/>
                </a:solidFill>
              </a:rPr>
              <a:t>komşu</a:t>
            </a:r>
            <a:r>
              <a:rPr lang="en-US" dirty="0">
                <a:solidFill>
                  <a:srgbClr val="002060"/>
                </a:solidFill>
              </a:rPr>
              <a:t> </a:t>
            </a:r>
            <a:r>
              <a:rPr lang="en-US" dirty="0" err="1">
                <a:solidFill>
                  <a:srgbClr val="002060"/>
                </a:solidFill>
              </a:rPr>
              <a:t>dişlerle</a:t>
            </a:r>
            <a:r>
              <a:rPr lang="en-US" dirty="0">
                <a:solidFill>
                  <a:srgbClr val="002060"/>
                </a:solidFill>
              </a:rPr>
              <a:t> </a:t>
            </a:r>
            <a:r>
              <a:rPr lang="en-US" dirty="0" err="1">
                <a:solidFill>
                  <a:srgbClr val="002060"/>
                </a:solidFill>
              </a:rPr>
              <a:t>daha</a:t>
            </a:r>
            <a:r>
              <a:rPr lang="en-US" dirty="0">
                <a:solidFill>
                  <a:srgbClr val="002060"/>
                </a:solidFill>
              </a:rPr>
              <a:t> </a:t>
            </a:r>
            <a:r>
              <a:rPr lang="en-US" dirty="0" err="1">
                <a:solidFill>
                  <a:srgbClr val="002060"/>
                </a:solidFill>
              </a:rPr>
              <a:t>uygun</a:t>
            </a:r>
            <a:r>
              <a:rPr lang="en-US" dirty="0">
                <a:solidFill>
                  <a:srgbClr val="002060"/>
                </a:solidFill>
              </a:rPr>
              <a:t> </a:t>
            </a:r>
            <a:r>
              <a:rPr lang="en-US" dirty="0" err="1">
                <a:solidFill>
                  <a:srgbClr val="002060"/>
                </a:solidFill>
              </a:rPr>
              <a:t>proksimal</a:t>
            </a:r>
            <a:r>
              <a:rPr lang="en-US" dirty="0">
                <a:solidFill>
                  <a:srgbClr val="002060"/>
                </a:solidFill>
              </a:rPr>
              <a:t> </a:t>
            </a:r>
            <a:r>
              <a:rPr lang="en-US" dirty="0" err="1">
                <a:solidFill>
                  <a:srgbClr val="002060"/>
                </a:solidFill>
              </a:rPr>
              <a:t>temaslarda</a:t>
            </a:r>
            <a:r>
              <a:rPr lang="en-US" dirty="0">
                <a:solidFill>
                  <a:srgbClr val="002060"/>
                </a:solidFill>
              </a:rPr>
              <a:t> </a:t>
            </a:r>
            <a:r>
              <a:rPr lang="en-US" dirty="0" err="1">
                <a:solidFill>
                  <a:srgbClr val="002060"/>
                </a:solidFill>
              </a:rPr>
              <a:t>ve</a:t>
            </a:r>
            <a:r>
              <a:rPr lang="en-US" dirty="0">
                <a:solidFill>
                  <a:srgbClr val="002060"/>
                </a:solidFill>
              </a:rPr>
              <a:t> </a:t>
            </a:r>
            <a:r>
              <a:rPr lang="en-US" dirty="0" err="1">
                <a:solidFill>
                  <a:srgbClr val="002060"/>
                </a:solidFill>
              </a:rPr>
              <a:t>uygulandıkları</a:t>
            </a:r>
            <a:r>
              <a:rPr lang="en-US" dirty="0">
                <a:solidFill>
                  <a:srgbClr val="002060"/>
                </a:solidFill>
              </a:rPr>
              <a:t> </a:t>
            </a:r>
            <a:r>
              <a:rPr lang="en-US" dirty="0" err="1">
                <a:solidFill>
                  <a:srgbClr val="002060"/>
                </a:solidFill>
              </a:rPr>
              <a:t>dişle</a:t>
            </a:r>
            <a:r>
              <a:rPr lang="en-US" dirty="0">
                <a:solidFill>
                  <a:srgbClr val="002060"/>
                </a:solidFill>
              </a:rPr>
              <a:t> </a:t>
            </a:r>
            <a:r>
              <a:rPr lang="en-US" dirty="0" err="1">
                <a:solidFill>
                  <a:srgbClr val="002060"/>
                </a:solidFill>
              </a:rPr>
              <a:t>daha</a:t>
            </a:r>
            <a:r>
              <a:rPr lang="en-US" dirty="0">
                <a:solidFill>
                  <a:srgbClr val="002060"/>
                </a:solidFill>
              </a:rPr>
              <a:t> </a:t>
            </a:r>
            <a:r>
              <a:rPr lang="en-US" dirty="0" err="1">
                <a:solidFill>
                  <a:srgbClr val="002060"/>
                </a:solidFill>
              </a:rPr>
              <a:t>uyumlu</a:t>
            </a:r>
            <a:r>
              <a:rPr lang="en-US" dirty="0">
                <a:solidFill>
                  <a:srgbClr val="002060"/>
                </a:solidFill>
              </a:rPr>
              <a:t> </a:t>
            </a:r>
            <a:r>
              <a:rPr lang="en-US" dirty="0" err="1">
                <a:solidFill>
                  <a:srgbClr val="002060"/>
                </a:solidFill>
              </a:rPr>
              <a:t>olarak</a:t>
            </a:r>
            <a:r>
              <a:rPr lang="en-US" dirty="0">
                <a:solidFill>
                  <a:srgbClr val="002060"/>
                </a:solidFill>
              </a:rPr>
              <a:t> </a:t>
            </a:r>
            <a:r>
              <a:rPr lang="en-US" dirty="0" err="1">
                <a:solidFill>
                  <a:srgbClr val="002060"/>
                </a:solidFill>
              </a:rPr>
              <a:t>üretilmektedirler</a:t>
            </a:r>
            <a:r>
              <a:rPr lang="en-US" dirty="0">
                <a:solidFill>
                  <a:srgbClr val="002060"/>
                </a:solidFill>
              </a:rPr>
              <a:t>. </a:t>
            </a:r>
          </a:p>
          <a:p>
            <a:r>
              <a:rPr lang="en-US" dirty="0" err="1">
                <a:solidFill>
                  <a:srgbClr val="002060"/>
                </a:solidFill>
              </a:rPr>
              <a:t>Ancak</a:t>
            </a:r>
            <a:r>
              <a:rPr lang="en-US" dirty="0">
                <a:solidFill>
                  <a:srgbClr val="002060"/>
                </a:solidFill>
              </a:rPr>
              <a:t> </a:t>
            </a:r>
            <a:r>
              <a:rPr lang="en-US" dirty="0" err="1">
                <a:solidFill>
                  <a:srgbClr val="002060"/>
                </a:solidFill>
              </a:rPr>
              <a:t>indirekt</a:t>
            </a:r>
            <a:r>
              <a:rPr lang="en-US" dirty="0">
                <a:solidFill>
                  <a:srgbClr val="002060"/>
                </a:solidFill>
              </a:rPr>
              <a:t> </a:t>
            </a:r>
            <a:r>
              <a:rPr lang="en-US" dirty="0" err="1">
                <a:solidFill>
                  <a:srgbClr val="002060"/>
                </a:solidFill>
              </a:rPr>
              <a:t>restorasyonların</a:t>
            </a:r>
            <a:r>
              <a:rPr lang="en-US" dirty="0">
                <a:solidFill>
                  <a:srgbClr val="002060"/>
                </a:solidFill>
              </a:rPr>
              <a:t> </a:t>
            </a:r>
            <a:r>
              <a:rPr lang="en-US" dirty="0" err="1">
                <a:solidFill>
                  <a:srgbClr val="002060"/>
                </a:solidFill>
              </a:rPr>
              <a:t>direkt</a:t>
            </a:r>
            <a:r>
              <a:rPr lang="en-US" dirty="0">
                <a:solidFill>
                  <a:srgbClr val="002060"/>
                </a:solidFill>
              </a:rPr>
              <a:t> </a:t>
            </a:r>
            <a:r>
              <a:rPr lang="en-US" dirty="0" err="1">
                <a:solidFill>
                  <a:srgbClr val="002060"/>
                </a:solidFill>
              </a:rPr>
              <a:t>restorasyonlarla</a:t>
            </a:r>
            <a:r>
              <a:rPr lang="en-US" dirty="0">
                <a:solidFill>
                  <a:srgbClr val="002060"/>
                </a:solidFill>
              </a:rPr>
              <a:t> </a:t>
            </a:r>
            <a:r>
              <a:rPr lang="en-US" dirty="0" err="1">
                <a:solidFill>
                  <a:srgbClr val="002060"/>
                </a:solidFill>
              </a:rPr>
              <a:t>karşılaştırıldığında</a:t>
            </a:r>
            <a:r>
              <a:rPr lang="en-US" dirty="0">
                <a:solidFill>
                  <a:srgbClr val="002060"/>
                </a:solidFill>
              </a:rPr>
              <a:t>, </a:t>
            </a:r>
            <a:r>
              <a:rPr lang="en-US" dirty="0" err="1">
                <a:solidFill>
                  <a:srgbClr val="002060"/>
                </a:solidFill>
              </a:rPr>
              <a:t>birden</a:t>
            </a:r>
            <a:r>
              <a:rPr lang="en-US" dirty="0">
                <a:solidFill>
                  <a:srgbClr val="002060"/>
                </a:solidFill>
              </a:rPr>
              <a:t> </a:t>
            </a:r>
            <a:r>
              <a:rPr lang="en-US" dirty="0" err="1">
                <a:solidFill>
                  <a:srgbClr val="002060"/>
                </a:solidFill>
              </a:rPr>
              <a:t>daha</a:t>
            </a:r>
            <a:r>
              <a:rPr lang="en-US" dirty="0">
                <a:solidFill>
                  <a:srgbClr val="002060"/>
                </a:solidFill>
              </a:rPr>
              <a:t> </a:t>
            </a:r>
            <a:r>
              <a:rPr lang="en-US" dirty="0" err="1">
                <a:solidFill>
                  <a:srgbClr val="002060"/>
                </a:solidFill>
              </a:rPr>
              <a:t>fazla</a:t>
            </a:r>
            <a:r>
              <a:rPr lang="en-US" dirty="0">
                <a:solidFill>
                  <a:srgbClr val="002060"/>
                </a:solidFill>
              </a:rPr>
              <a:t> </a:t>
            </a:r>
            <a:r>
              <a:rPr lang="en-US" dirty="0" err="1">
                <a:solidFill>
                  <a:srgbClr val="002060"/>
                </a:solidFill>
              </a:rPr>
              <a:t>klinik</a:t>
            </a:r>
            <a:r>
              <a:rPr lang="en-US" dirty="0">
                <a:solidFill>
                  <a:srgbClr val="002060"/>
                </a:solidFill>
              </a:rPr>
              <a:t> </a:t>
            </a:r>
            <a:r>
              <a:rPr lang="en-US" dirty="0" err="1">
                <a:solidFill>
                  <a:srgbClr val="002060"/>
                </a:solidFill>
              </a:rPr>
              <a:t>uygulama</a:t>
            </a:r>
            <a:r>
              <a:rPr lang="en-US" dirty="0">
                <a:solidFill>
                  <a:srgbClr val="002060"/>
                </a:solidFill>
              </a:rPr>
              <a:t> </a:t>
            </a:r>
            <a:r>
              <a:rPr lang="en-US" dirty="0" err="1">
                <a:solidFill>
                  <a:srgbClr val="002060"/>
                </a:solidFill>
              </a:rPr>
              <a:t>seans</a:t>
            </a:r>
            <a:r>
              <a:rPr lang="en-US" dirty="0">
                <a:solidFill>
                  <a:srgbClr val="002060"/>
                </a:solidFill>
              </a:rPr>
              <a:t> </a:t>
            </a:r>
            <a:r>
              <a:rPr lang="en-US" dirty="0" err="1">
                <a:solidFill>
                  <a:srgbClr val="002060"/>
                </a:solidFill>
              </a:rPr>
              <a:t>zorunluluğu</a:t>
            </a:r>
            <a:r>
              <a:rPr lang="en-US" dirty="0">
                <a:solidFill>
                  <a:srgbClr val="002060"/>
                </a:solidFill>
              </a:rPr>
              <a:t>, </a:t>
            </a:r>
            <a:r>
              <a:rPr lang="en-US" dirty="0" err="1">
                <a:solidFill>
                  <a:srgbClr val="002060"/>
                </a:solidFill>
              </a:rPr>
              <a:t>alternatif</a:t>
            </a:r>
            <a:r>
              <a:rPr lang="en-US" dirty="0">
                <a:solidFill>
                  <a:srgbClr val="002060"/>
                </a:solidFill>
              </a:rPr>
              <a:t> </a:t>
            </a:r>
            <a:r>
              <a:rPr lang="en-US" dirty="0" err="1">
                <a:solidFill>
                  <a:srgbClr val="002060"/>
                </a:solidFill>
              </a:rPr>
              <a:t>düşüncelerin</a:t>
            </a:r>
            <a:r>
              <a:rPr lang="en-US" dirty="0">
                <a:solidFill>
                  <a:srgbClr val="002060"/>
                </a:solidFill>
              </a:rPr>
              <a:t> </a:t>
            </a:r>
            <a:r>
              <a:rPr lang="en-US" dirty="0" err="1">
                <a:solidFill>
                  <a:srgbClr val="002060"/>
                </a:solidFill>
              </a:rPr>
              <a:t>ortaya</a:t>
            </a:r>
            <a:r>
              <a:rPr lang="en-US" dirty="0">
                <a:solidFill>
                  <a:srgbClr val="002060"/>
                </a:solidFill>
              </a:rPr>
              <a:t> </a:t>
            </a:r>
            <a:r>
              <a:rPr lang="en-US" dirty="0" err="1">
                <a:solidFill>
                  <a:srgbClr val="002060"/>
                </a:solidFill>
              </a:rPr>
              <a:t>çıkmasına</a:t>
            </a:r>
            <a:r>
              <a:rPr lang="en-US" dirty="0">
                <a:solidFill>
                  <a:srgbClr val="002060"/>
                </a:solidFill>
              </a:rPr>
              <a:t> </a:t>
            </a:r>
            <a:r>
              <a:rPr lang="en-US" dirty="0" err="1">
                <a:solidFill>
                  <a:srgbClr val="002060"/>
                </a:solidFill>
              </a:rPr>
              <a:t>sebep</a:t>
            </a:r>
            <a:r>
              <a:rPr lang="en-US" dirty="0">
                <a:solidFill>
                  <a:srgbClr val="002060"/>
                </a:solidFill>
              </a:rPr>
              <a:t> </a:t>
            </a:r>
            <a:r>
              <a:rPr lang="en-US" dirty="0" err="1">
                <a:solidFill>
                  <a:srgbClr val="002060"/>
                </a:solidFill>
              </a:rPr>
              <a:t>olmuştur</a:t>
            </a:r>
            <a:r>
              <a:rPr lang="en-US" dirty="0">
                <a:solidFill>
                  <a:srgbClr val="002060"/>
                </a:solidFill>
              </a:rPr>
              <a:t>.</a:t>
            </a:r>
          </a:p>
        </p:txBody>
      </p:sp>
    </p:spTree>
    <p:extLst>
      <p:ext uri="{BB962C8B-B14F-4D97-AF65-F5344CB8AC3E}">
        <p14:creationId xmlns:p14="http://schemas.microsoft.com/office/powerpoint/2010/main" val="187724072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r="24460"/>
          <a:stretch/>
        </p:blipFill>
        <p:spPr>
          <a:xfrm>
            <a:off x="149044" y="1690689"/>
            <a:ext cx="8845911" cy="2018186"/>
          </a:xfrm>
          <a:prstGeom prst="rect">
            <a:avLst/>
          </a:prstGeom>
        </p:spPr>
      </p:pic>
      <p:pic>
        <p:nvPicPr>
          <p:cNvPr id="5" name="Content Placeholder 3"/>
          <p:cNvPicPr>
            <a:picLocks noChangeAspect="1"/>
          </p:cNvPicPr>
          <p:nvPr/>
        </p:nvPicPr>
        <p:blipFill rotWithShape="1">
          <a:blip r:embed="rId2">
            <a:extLst>
              <a:ext uri="{28A0092B-C50C-407E-A947-70E740481C1C}">
                <a14:useLocalDpi xmlns:a14="http://schemas.microsoft.com/office/drawing/2010/main" val="0"/>
              </a:ext>
            </a:extLst>
          </a:blip>
          <a:srcRect l="75681"/>
          <a:stretch/>
        </p:blipFill>
        <p:spPr>
          <a:xfrm>
            <a:off x="2658977" y="3841222"/>
            <a:ext cx="3826043" cy="2711386"/>
          </a:xfrm>
          <a:prstGeom prst="rect">
            <a:avLst/>
          </a:prstGeom>
        </p:spPr>
      </p:pic>
    </p:spTree>
    <p:extLst>
      <p:ext uri="{BB962C8B-B14F-4D97-AF65-F5344CB8AC3E}">
        <p14:creationId xmlns:p14="http://schemas.microsoft.com/office/powerpoint/2010/main" val="182678566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29958" y="625642"/>
            <a:ext cx="5260908" cy="5089357"/>
          </a:xfrm>
          <a:prstGeom prst="rect">
            <a:avLst/>
          </a:prstGeom>
        </p:spPr>
      </p:pic>
    </p:spTree>
    <p:extLst>
      <p:ext uri="{BB962C8B-B14F-4D97-AF65-F5344CB8AC3E}">
        <p14:creationId xmlns:p14="http://schemas.microsoft.com/office/powerpoint/2010/main" val="187296144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15370" b="17599"/>
          <a:stretch/>
        </p:blipFill>
        <p:spPr>
          <a:xfrm>
            <a:off x="90549" y="2299016"/>
            <a:ext cx="8962902" cy="1743591"/>
          </a:xfrm>
          <a:prstGeom prst="rect">
            <a:avLst/>
          </a:prstGeom>
        </p:spPr>
      </p:pic>
      <p:pic>
        <p:nvPicPr>
          <p:cNvPr id="5" name="Content Placeholder 3"/>
          <p:cNvPicPr>
            <a:picLocks noChangeAspect="1"/>
          </p:cNvPicPr>
          <p:nvPr/>
        </p:nvPicPr>
        <p:blipFill rotWithShape="1">
          <a:blip r:embed="rId2">
            <a:extLst>
              <a:ext uri="{28A0092B-C50C-407E-A947-70E740481C1C}">
                <a14:useLocalDpi xmlns:a14="http://schemas.microsoft.com/office/drawing/2010/main" val="0"/>
              </a:ext>
            </a:extLst>
          </a:blip>
          <a:srcRect r="84783"/>
          <a:stretch/>
        </p:blipFill>
        <p:spPr>
          <a:xfrm>
            <a:off x="3550820" y="4126831"/>
            <a:ext cx="2042360" cy="2681535"/>
          </a:xfrm>
          <a:prstGeom prst="rect">
            <a:avLst/>
          </a:prstGeom>
        </p:spPr>
      </p:pic>
    </p:spTree>
    <p:extLst>
      <p:ext uri="{BB962C8B-B14F-4D97-AF65-F5344CB8AC3E}">
        <p14:creationId xmlns:p14="http://schemas.microsoft.com/office/powerpoint/2010/main" val="41362267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44426" y="0"/>
            <a:ext cx="4455147" cy="4351338"/>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r="1254"/>
          <a:stretch/>
        </p:blipFill>
        <p:spPr>
          <a:xfrm>
            <a:off x="2344427" y="4351338"/>
            <a:ext cx="4455146" cy="2145715"/>
          </a:xfrm>
          <a:prstGeom prst="rect">
            <a:avLst/>
          </a:prstGeom>
        </p:spPr>
      </p:pic>
    </p:spTree>
    <p:extLst>
      <p:ext uri="{BB962C8B-B14F-4D97-AF65-F5344CB8AC3E}">
        <p14:creationId xmlns:p14="http://schemas.microsoft.com/office/powerpoint/2010/main" val="45684407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8772" y="1593182"/>
            <a:ext cx="7886700" cy="3782554"/>
          </a:xfrm>
        </p:spPr>
      </p:pic>
    </p:spTree>
    <p:extLst>
      <p:ext uri="{BB962C8B-B14F-4D97-AF65-F5344CB8AC3E}">
        <p14:creationId xmlns:p14="http://schemas.microsoft.com/office/powerpoint/2010/main" val="155666294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85</TotalTime>
  <Words>2223</Words>
  <Application>Microsoft Macintosh PowerPoint</Application>
  <PresentationFormat>Ekran Gösterisi (4:3)</PresentationFormat>
  <Paragraphs>278</Paragraphs>
  <Slides>109</Slides>
  <Notes>0</Notes>
  <HiddenSlides>0</HiddenSlides>
  <MMClips>0</MMClips>
  <ScaleCrop>false</ScaleCrop>
  <HeadingPairs>
    <vt:vector size="8" baseType="variant">
      <vt:variant>
        <vt:lpstr>Kullanılan Yazı Tipleri</vt:lpstr>
      </vt:variant>
      <vt:variant>
        <vt:i4>9</vt:i4>
      </vt:variant>
      <vt:variant>
        <vt:lpstr>Tema</vt:lpstr>
      </vt:variant>
      <vt:variant>
        <vt:i4>1</vt:i4>
      </vt:variant>
      <vt:variant>
        <vt:lpstr>Eklenmiş OLE Hizmet Programları</vt:lpstr>
      </vt:variant>
      <vt:variant>
        <vt:i4>1</vt:i4>
      </vt:variant>
      <vt:variant>
        <vt:lpstr>Slayt Başlıkları</vt:lpstr>
      </vt:variant>
      <vt:variant>
        <vt:i4>109</vt:i4>
      </vt:variant>
    </vt:vector>
  </HeadingPairs>
  <TitlesOfParts>
    <vt:vector size="120" baseType="lpstr">
      <vt:lpstr>Arial</vt:lpstr>
      <vt:lpstr>Calibri</vt:lpstr>
      <vt:lpstr>Calibri Light</vt:lpstr>
      <vt:lpstr>Comic Sans MS</vt:lpstr>
      <vt:lpstr>Courier New</vt:lpstr>
      <vt:lpstr>Georgia</vt:lpstr>
      <vt:lpstr>Times New Roman</vt:lpstr>
      <vt:lpstr>Trebuchet MS</vt:lpstr>
      <vt:lpstr>Wingdings</vt:lpstr>
      <vt:lpstr>Office Theme</vt:lpstr>
      <vt:lpstr>Adobe Photoshop Image</vt:lpstr>
      <vt:lpstr>ENDODONTİK TEDAVİ SONRASI RESTORASYON  Doç. Dr. Ali KELEŞ</vt:lpstr>
      <vt:lpstr>PowerPoint Sunusu</vt:lpstr>
      <vt:lpstr>PowerPoint Sunusu</vt:lpstr>
      <vt:lpstr>Endodontik tedavi yapılmış bir dişte;  </vt:lpstr>
      <vt:lpstr>PowerPoint Sunusu</vt:lpstr>
      <vt:lpstr>Endodontik tedavili dişlerin restorasyonunda şu prensipler takip edilmelidir;</vt:lpstr>
      <vt:lpstr>ANTERİOR DİŞLER </vt:lpstr>
      <vt:lpstr>PowerPoint Sunusu</vt:lpstr>
      <vt:lpstr>PowerPoint Sunusu</vt:lpstr>
      <vt:lpstr>POSTERİOR DİŞLER </vt:lpstr>
      <vt:lpstr>PowerPoint Sunusu</vt:lpstr>
      <vt:lpstr>PowerPoint Sunusu</vt:lpstr>
      <vt:lpstr>PowerPoint Sunusu</vt:lpstr>
      <vt:lpstr>PowerPoint Sunusu</vt:lpstr>
      <vt:lpstr>PowerPoint Sunusu</vt:lpstr>
      <vt:lpstr>PowerPoint Sunusu</vt:lpstr>
      <vt:lpstr>PowerPoint Sunusu</vt:lpstr>
      <vt:lpstr>PowerPoint Sunusu</vt:lpstr>
      <vt:lpstr>RESTORASYON SEÇENEKLERİ </vt:lpstr>
      <vt:lpstr>Kompozit Rezin Restorasyonlar </vt:lpstr>
      <vt:lpstr>PowerPoint Sunusu</vt:lpstr>
      <vt:lpstr>PowerPoint Sunusu</vt:lpstr>
      <vt:lpstr>PowerPoint Sunusu</vt:lpstr>
      <vt:lpstr>PowerPoint Sunusu</vt:lpstr>
      <vt:lpstr> </vt:lpstr>
      <vt:lpstr>PowerPoint Sunusu</vt:lpstr>
      <vt:lpstr>PowerPoint Sunusu</vt:lpstr>
      <vt:lpstr>PowerPoint Sunusu</vt:lpstr>
      <vt:lpstr>PowerPoint Sunusu</vt:lpstr>
      <vt:lpstr>PowerPoint Sunusu</vt:lpstr>
      <vt:lpstr>PowerPoint Sunusu</vt:lpstr>
      <vt:lpstr>PowerPoint Sunusu</vt:lpstr>
      <vt:lpstr>PowerPoint Sunusu</vt:lpstr>
      <vt:lpstr>POSTLAR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Dental CAD CAM uygulamaları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 Keleş</dc:creator>
  <cp:lastModifiedBy>Ali Keleş</cp:lastModifiedBy>
  <cp:revision>16</cp:revision>
  <dcterms:created xsi:type="dcterms:W3CDTF">2019-05-19T20:23:36Z</dcterms:created>
  <dcterms:modified xsi:type="dcterms:W3CDTF">2020-02-21T06:44:32Z</dcterms:modified>
</cp:coreProperties>
</file>